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9" r:id="rId8"/>
    <p:sldId id="266" r:id="rId9"/>
    <p:sldId id="267" r:id="rId10"/>
    <p:sldId id="268" r:id="rId11"/>
    <p:sldId id="264" r:id="rId12"/>
    <p:sldId id="265" r:id="rId13"/>
    <p:sldId id="262" r:id="rId14"/>
    <p:sldId id="263"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8" d="100"/>
          <a:sy n="68" d="100"/>
        </p:scale>
        <p:origin x="792"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1DAA872-4901-432E-BD3F-051AEF32303E}" type="datetimeFigureOut">
              <a:rPr lang="ar-EG" smtClean="0"/>
              <a:t>26/07/1441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39DB8C5A-5B2B-41AE-8F99-D3DA857A340D}" type="slidenum">
              <a:rPr lang="ar-EG" smtClean="0"/>
              <a:t>‹#›</a:t>
            </a:fld>
            <a:endParaRPr lang="ar-EG"/>
          </a:p>
        </p:txBody>
      </p:sp>
    </p:spTree>
    <p:extLst>
      <p:ext uri="{BB962C8B-B14F-4D97-AF65-F5344CB8AC3E}">
        <p14:creationId xmlns:p14="http://schemas.microsoft.com/office/powerpoint/2010/main" val="40760762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1DAA872-4901-432E-BD3F-051AEF32303E}" type="datetimeFigureOut">
              <a:rPr lang="ar-EG" smtClean="0"/>
              <a:t>26/07/1441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39DB8C5A-5B2B-41AE-8F99-D3DA857A340D}" type="slidenum">
              <a:rPr lang="ar-EG" smtClean="0"/>
              <a:t>‹#›</a:t>
            </a:fld>
            <a:endParaRPr lang="ar-EG"/>
          </a:p>
        </p:txBody>
      </p:sp>
    </p:spTree>
    <p:extLst>
      <p:ext uri="{BB962C8B-B14F-4D97-AF65-F5344CB8AC3E}">
        <p14:creationId xmlns:p14="http://schemas.microsoft.com/office/powerpoint/2010/main" val="15367467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1DAA872-4901-432E-BD3F-051AEF32303E}" type="datetimeFigureOut">
              <a:rPr lang="ar-EG" smtClean="0"/>
              <a:t>26/07/1441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39DB8C5A-5B2B-41AE-8F99-D3DA857A340D}" type="slidenum">
              <a:rPr lang="ar-EG" smtClean="0"/>
              <a:t>‹#›</a:t>
            </a:fld>
            <a:endParaRPr lang="ar-EG"/>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7176471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1DAA872-4901-432E-BD3F-051AEF32303E}" type="datetimeFigureOut">
              <a:rPr lang="ar-EG" smtClean="0"/>
              <a:t>26/07/1441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39DB8C5A-5B2B-41AE-8F99-D3DA857A340D}" type="slidenum">
              <a:rPr lang="ar-EG" smtClean="0"/>
              <a:t>‹#›</a:t>
            </a:fld>
            <a:endParaRPr lang="ar-EG"/>
          </a:p>
        </p:txBody>
      </p:sp>
    </p:spTree>
    <p:extLst>
      <p:ext uri="{BB962C8B-B14F-4D97-AF65-F5344CB8AC3E}">
        <p14:creationId xmlns:p14="http://schemas.microsoft.com/office/powerpoint/2010/main" val="384509758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1DAA872-4901-432E-BD3F-051AEF32303E}" type="datetimeFigureOut">
              <a:rPr lang="ar-EG" smtClean="0"/>
              <a:t>26/07/1441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39DB8C5A-5B2B-41AE-8F99-D3DA857A340D}" type="slidenum">
              <a:rPr lang="ar-EG" smtClean="0"/>
              <a:t>‹#›</a:t>
            </a:fld>
            <a:endParaRPr lang="ar-EG"/>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20565701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1DAA872-4901-432E-BD3F-051AEF32303E}" type="datetimeFigureOut">
              <a:rPr lang="ar-EG" smtClean="0"/>
              <a:t>26/07/1441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39DB8C5A-5B2B-41AE-8F99-D3DA857A340D}" type="slidenum">
              <a:rPr lang="ar-EG" smtClean="0"/>
              <a:t>‹#›</a:t>
            </a:fld>
            <a:endParaRPr lang="ar-EG"/>
          </a:p>
        </p:txBody>
      </p:sp>
    </p:spTree>
    <p:extLst>
      <p:ext uri="{BB962C8B-B14F-4D97-AF65-F5344CB8AC3E}">
        <p14:creationId xmlns:p14="http://schemas.microsoft.com/office/powerpoint/2010/main" val="407759210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1DAA872-4901-432E-BD3F-051AEF32303E}" type="datetimeFigureOut">
              <a:rPr lang="ar-EG" smtClean="0"/>
              <a:t>26/07/1441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39DB8C5A-5B2B-41AE-8F99-D3DA857A340D}" type="slidenum">
              <a:rPr lang="ar-EG" smtClean="0"/>
              <a:t>‹#›</a:t>
            </a:fld>
            <a:endParaRPr lang="ar-EG"/>
          </a:p>
        </p:txBody>
      </p:sp>
    </p:spTree>
    <p:extLst>
      <p:ext uri="{BB962C8B-B14F-4D97-AF65-F5344CB8AC3E}">
        <p14:creationId xmlns:p14="http://schemas.microsoft.com/office/powerpoint/2010/main" val="296775226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1DAA872-4901-432E-BD3F-051AEF32303E}" type="datetimeFigureOut">
              <a:rPr lang="ar-EG" smtClean="0"/>
              <a:t>26/07/1441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39DB8C5A-5B2B-41AE-8F99-D3DA857A340D}" type="slidenum">
              <a:rPr lang="ar-EG" smtClean="0"/>
              <a:t>‹#›</a:t>
            </a:fld>
            <a:endParaRPr lang="ar-EG"/>
          </a:p>
        </p:txBody>
      </p:sp>
    </p:spTree>
    <p:extLst>
      <p:ext uri="{BB962C8B-B14F-4D97-AF65-F5344CB8AC3E}">
        <p14:creationId xmlns:p14="http://schemas.microsoft.com/office/powerpoint/2010/main" val="31677796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1DAA872-4901-432E-BD3F-051AEF32303E}" type="datetimeFigureOut">
              <a:rPr lang="ar-EG" smtClean="0"/>
              <a:t>26/07/1441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39DB8C5A-5B2B-41AE-8F99-D3DA857A340D}" type="slidenum">
              <a:rPr lang="ar-EG" smtClean="0"/>
              <a:t>‹#›</a:t>
            </a:fld>
            <a:endParaRPr lang="ar-EG"/>
          </a:p>
        </p:txBody>
      </p:sp>
    </p:spTree>
    <p:extLst>
      <p:ext uri="{BB962C8B-B14F-4D97-AF65-F5344CB8AC3E}">
        <p14:creationId xmlns:p14="http://schemas.microsoft.com/office/powerpoint/2010/main" val="446193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1DAA872-4901-432E-BD3F-051AEF32303E}" type="datetimeFigureOut">
              <a:rPr lang="ar-EG" smtClean="0"/>
              <a:t>26/07/1441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39DB8C5A-5B2B-41AE-8F99-D3DA857A340D}" type="slidenum">
              <a:rPr lang="ar-EG" smtClean="0"/>
              <a:t>‹#›</a:t>
            </a:fld>
            <a:endParaRPr lang="ar-EG"/>
          </a:p>
        </p:txBody>
      </p:sp>
    </p:spTree>
    <p:extLst>
      <p:ext uri="{BB962C8B-B14F-4D97-AF65-F5344CB8AC3E}">
        <p14:creationId xmlns:p14="http://schemas.microsoft.com/office/powerpoint/2010/main" val="21778118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1DAA872-4901-432E-BD3F-051AEF32303E}" type="datetimeFigureOut">
              <a:rPr lang="ar-EG" smtClean="0"/>
              <a:t>26/07/1441</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39DB8C5A-5B2B-41AE-8F99-D3DA857A340D}" type="slidenum">
              <a:rPr lang="ar-EG" smtClean="0"/>
              <a:t>‹#›</a:t>
            </a:fld>
            <a:endParaRPr lang="ar-EG"/>
          </a:p>
        </p:txBody>
      </p:sp>
    </p:spTree>
    <p:extLst>
      <p:ext uri="{BB962C8B-B14F-4D97-AF65-F5344CB8AC3E}">
        <p14:creationId xmlns:p14="http://schemas.microsoft.com/office/powerpoint/2010/main" val="16880551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1DAA872-4901-432E-BD3F-051AEF32303E}" type="datetimeFigureOut">
              <a:rPr lang="ar-EG" smtClean="0"/>
              <a:t>26/07/1441</a:t>
            </a:fld>
            <a:endParaRPr lang="ar-EG"/>
          </a:p>
        </p:txBody>
      </p:sp>
      <p:sp>
        <p:nvSpPr>
          <p:cNvPr id="8" name="Footer Placeholder 7"/>
          <p:cNvSpPr>
            <a:spLocks noGrp="1"/>
          </p:cNvSpPr>
          <p:nvPr>
            <p:ph type="ftr" sz="quarter" idx="11"/>
          </p:nvPr>
        </p:nvSpPr>
        <p:spPr/>
        <p:txBody>
          <a:bodyPr/>
          <a:lstStyle/>
          <a:p>
            <a:endParaRPr lang="ar-EG"/>
          </a:p>
        </p:txBody>
      </p:sp>
      <p:sp>
        <p:nvSpPr>
          <p:cNvPr id="9" name="Slide Number Placeholder 8"/>
          <p:cNvSpPr>
            <a:spLocks noGrp="1"/>
          </p:cNvSpPr>
          <p:nvPr>
            <p:ph type="sldNum" sz="quarter" idx="12"/>
          </p:nvPr>
        </p:nvSpPr>
        <p:spPr/>
        <p:txBody>
          <a:bodyPr/>
          <a:lstStyle/>
          <a:p>
            <a:fld id="{39DB8C5A-5B2B-41AE-8F99-D3DA857A340D}" type="slidenum">
              <a:rPr lang="ar-EG" smtClean="0"/>
              <a:t>‹#›</a:t>
            </a:fld>
            <a:endParaRPr lang="ar-EG"/>
          </a:p>
        </p:txBody>
      </p:sp>
    </p:spTree>
    <p:extLst>
      <p:ext uri="{BB962C8B-B14F-4D97-AF65-F5344CB8AC3E}">
        <p14:creationId xmlns:p14="http://schemas.microsoft.com/office/powerpoint/2010/main" val="9404942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1DAA872-4901-432E-BD3F-051AEF32303E}" type="datetimeFigureOut">
              <a:rPr lang="ar-EG" smtClean="0"/>
              <a:t>26/07/1441</a:t>
            </a:fld>
            <a:endParaRPr lang="ar-EG"/>
          </a:p>
        </p:txBody>
      </p:sp>
      <p:sp>
        <p:nvSpPr>
          <p:cNvPr id="4" name="Footer Placeholder 3"/>
          <p:cNvSpPr>
            <a:spLocks noGrp="1"/>
          </p:cNvSpPr>
          <p:nvPr>
            <p:ph type="ftr" sz="quarter" idx="11"/>
          </p:nvPr>
        </p:nvSpPr>
        <p:spPr/>
        <p:txBody>
          <a:bodyPr/>
          <a:lstStyle/>
          <a:p>
            <a:endParaRPr lang="ar-EG"/>
          </a:p>
        </p:txBody>
      </p:sp>
      <p:sp>
        <p:nvSpPr>
          <p:cNvPr id="5" name="Slide Number Placeholder 4"/>
          <p:cNvSpPr>
            <a:spLocks noGrp="1"/>
          </p:cNvSpPr>
          <p:nvPr>
            <p:ph type="sldNum" sz="quarter" idx="12"/>
          </p:nvPr>
        </p:nvSpPr>
        <p:spPr/>
        <p:txBody>
          <a:bodyPr/>
          <a:lstStyle/>
          <a:p>
            <a:fld id="{39DB8C5A-5B2B-41AE-8F99-D3DA857A340D}" type="slidenum">
              <a:rPr lang="ar-EG" smtClean="0"/>
              <a:t>‹#›</a:t>
            </a:fld>
            <a:endParaRPr lang="ar-EG"/>
          </a:p>
        </p:txBody>
      </p:sp>
    </p:spTree>
    <p:extLst>
      <p:ext uri="{BB962C8B-B14F-4D97-AF65-F5344CB8AC3E}">
        <p14:creationId xmlns:p14="http://schemas.microsoft.com/office/powerpoint/2010/main" val="3785575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DAA872-4901-432E-BD3F-051AEF32303E}" type="datetimeFigureOut">
              <a:rPr lang="ar-EG" smtClean="0"/>
              <a:t>26/07/1441</a:t>
            </a:fld>
            <a:endParaRPr lang="ar-EG"/>
          </a:p>
        </p:txBody>
      </p:sp>
      <p:sp>
        <p:nvSpPr>
          <p:cNvPr id="3" name="Footer Placeholder 2"/>
          <p:cNvSpPr>
            <a:spLocks noGrp="1"/>
          </p:cNvSpPr>
          <p:nvPr>
            <p:ph type="ftr" sz="quarter" idx="11"/>
          </p:nvPr>
        </p:nvSpPr>
        <p:spPr/>
        <p:txBody>
          <a:bodyPr/>
          <a:lstStyle/>
          <a:p>
            <a:endParaRPr lang="ar-EG"/>
          </a:p>
        </p:txBody>
      </p:sp>
      <p:sp>
        <p:nvSpPr>
          <p:cNvPr id="4" name="Slide Number Placeholder 3"/>
          <p:cNvSpPr>
            <a:spLocks noGrp="1"/>
          </p:cNvSpPr>
          <p:nvPr>
            <p:ph type="sldNum" sz="quarter" idx="12"/>
          </p:nvPr>
        </p:nvSpPr>
        <p:spPr/>
        <p:txBody>
          <a:bodyPr/>
          <a:lstStyle/>
          <a:p>
            <a:fld id="{39DB8C5A-5B2B-41AE-8F99-D3DA857A340D}" type="slidenum">
              <a:rPr lang="ar-EG" smtClean="0"/>
              <a:t>‹#›</a:t>
            </a:fld>
            <a:endParaRPr lang="ar-EG"/>
          </a:p>
        </p:txBody>
      </p:sp>
    </p:spTree>
    <p:extLst>
      <p:ext uri="{BB962C8B-B14F-4D97-AF65-F5344CB8AC3E}">
        <p14:creationId xmlns:p14="http://schemas.microsoft.com/office/powerpoint/2010/main" val="24390284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1DAA872-4901-432E-BD3F-051AEF32303E}" type="datetimeFigureOut">
              <a:rPr lang="ar-EG" smtClean="0"/>
              <a:t>26/07/1441</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39DB8C5A-5B2B-41AE-8F99-D3DA857A340D}" type="slidenum">
              <a:rPr lang="ar-EG" smtClean="0"/>
              <a:t>‹#›</a:t>
            </a:fld>
            <a:endParaRPr lang="ar-EG"/>
          </a:p>
        </p:txBody>
      </p:sp>
    </p:spTree>
    <p:extLst>
      <p:ext uri="{BB962C8B-B14F-4D97-AF65-F5344CB8AC3E}">
        <p14:creationId xmlns:p14="http://schemas.microsoft.com/office/powerpoint/2010/main" val="15098610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1DAA872-4901-432E-BD3F-051AEF32303E}" type="datetimeFigureOut">
              <a:rPr lang="ar-EG" smtClean="0"/>
              <a:t>26/07/1441</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39DB8C5A-5B2B-41AE-8F99-D3DA857A340D}" type="slidenum">
              <a:rPr lang="ar-EG" smtClean="0"/>
              <a:t>‹#›</a:t>
            </a:fld>
            <a:endParaRPr lang="ar-EG"/>
          </a:p>
        </p:txBody>
      </p:sp>
    </p:spTree>
    <p:extLst>
      <p:ext uri="{BB962C8B-B14F-4D97-AF65-F5344CB8AC3E}">
        <p14:creationId xmlns:p14="http://schemas.microsoft.com/office/powerpoint/2010/main" val="16201912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E1DAA872-4901-432E-BD3F-051AEF32303E}" type="datetimeFigureOut">
              <a:rPr lang="ar-EG" smtClean="0"/>
              <a:t>26/07/1441</a:t>
            </a:fld>
            <a:endParaRPr lang="ar-EG"/>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ar-EG"/>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39DB8C5A-5B2B-41AE-8F99-D3DA857A340D}" type="slidenum">
              <a:rPr lang="ar-EG" smtClean="0"/>
              <a:t>‹#›</a:t>
            </a:fld>
            <a:endParaRPr lang="ar-EG"/>
          </a:p>
        </p:txBody>
      </p:sp>
    </p:spTree>
    <p:extLst>
      <p:ext uri="{BB962C8B-B14F-4D97-AF65-F5344CB8AC3E}">
        <p14:creationId xmlns:p14="http://schemas.microsoft.com/office/powerpoint/2010/main" val="234285910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Lst>
  <p:txStyles>
    <p:titleStyle>
      <a:lvl1pPr algn="l" defTabSz="457200" rtl="1" eaLnBrk="1" latinLnBrk="0" hangingPunct="1">
        <a:spcBef>
          <a:spcPct val="0"/>
        </a:spcBef>
        <a:buNone/>
        <a:defRPr sz="3600" kern="1200">
          <a:solidFill>
            <a:schemeClr val="accent1"/>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342900" algn="r" defTabSz="457200" rtl="1"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r" defTabSz="457200" rtl="1"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r" defTabSz="457200" rtl="1"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AC6A28-F655-46A4-88DF-256D0BA4B2D0}"/>
              </a:ext>
            </a:extLst>
          </p:cNvPr>
          <p:cNvSpPr>
            <a:spLocks noGrp="1"/>
          </p:cNvSpPr>
          <p:nvPr>
            <p:ph type="ctrTitle"/>
          </p:nvPr>
        </p:nvSpPr>
        <p:spPr/>
        <p:txBody>
          <a:bodyPr>
            <a:normAutofit fontScale="90000"/>
          </a:bodyPr>
          <a:lstStyle/>
          <a:p>
            <a:r>
              <a:rPr lang="ar-EG" dirty="0"/>
              <a:t>التنمية التنظيمية للمؤسسة التربوية</a:t>
            </a:r>
            <a:br>
              <a:rPr lang="ar-EG" dirty="0"/>
            </a:br>
            <a:r>
              <a:rPr lang="ar-EG" dirty="0"/>
              <a:t> " المحددات والدروس"</a:t>
            </a:r>
          </a:p>
        </p:txBody>
      </p:sp>
      <p:sp>
        <p:nvSpPr>
          <p:cNvPr id="3" name="Subtitle 2">
            <a:extLst>
              <a:ext uri="{FF2B5EF4-FFF2-40B4-BE49-F238E27FC236}">
                <a16:creationId xmlns:a16="http://schemas.microsoft.com/office/drawing/2014/main" id="{7C55A70F-E538-4E2A-A822-FCF32A274E78}"/>
              </a:ext>
            </a:extLst>
          </p:cNvPr>
          <p:cNvSpPr>
            <a:spLocks noGrp="1"/>
          </p:cNvSpPr>
          <p:nvPr>
            <p:ph type="subTitle" idx="1"/>
          </p:nvPr>
        </p:nvSpPr>
        <p:spPr/>
        <p:txBody>
          <a:bodyPr/>
          <a:lstStyle/>
          <a:p>
            <a:r>
              <a:rPr lang="ar-EG" dirty="0"/>
              <a:t>دبلوم مهنى شعبة ضمان الجودة والاعتماد مقرر تحليل المهام وتصميم المخرجات</a:t>
            </a:r>
          </a:p>
        </p:txBody>
      </p:sp>
    </p:spTree>
    <p:extLst>
      <p:ext uri="{BB962C8B-B14F-4D97-AF65-F5344CB8AC3E}">
        <p14:creationId xmlns:p14="http://schemas.microsoft.com/office/powerpoint/2010/main" val="5337852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2" presetClass="entr" presetSubtype="4"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wipe(down)">
                                      <p:cBhvr>
                                        <p:cTn id="14" dur="500"/>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27" presetClass="emph" presetSubtype="0" fill="remove" grpId="1" nodeType="clickEffect">
                                  <p:stCondLst>
                                    <p:cond delay="0"/>
                                  </p:stCondLst>
                                  <p:childTnLst>
                                    <p:animClr clrSpc="rgb" dir="cw">
                                      <p:cBhvr override="childStyle">
                                        <p:cTn id="18" dur="250" autoRev="1" fill="remove"/>
                                        <p:tgtEl>
                                          <p:spTgt spid="2"/>
                                        </p:tgtEl>
                                        <p:attrNameLst>
                                          <p:attrName>style.color</p:attrName>
                                        </p:attrNameLst>
                                      </p:cBhvr>
                                      <p:to>
                                        <a:schemeClr val="bg1"/>
                                      </p:to>
                                    </p:animClr>
                                    <p:animClr clrSpc="rgb" dir="cw">
                                      <p:cBhvr>
                                        <p:cTn id="19" dur="250" autoRev="1" fill="remove"/>
                                        <p:tgtEl>
                                          <p:spTgt spid="2"/>
                                        </p:tgtEl>
                                        <p:attrNameLst>
                                          <p:attrName>fillcolor</p:attrName>
                                        </p:attrNameLst>
                                      </p:cBhvr>
                                      <p:to>
                                        <a:schemeClr val="bg1"/>
                                      </p:to>
                                    </p:animClr>
                                    <p:set>
                                      <p:cBhvr>
                                        <p:cTn id="20" dur="250" autoRev="1" fill="remove"/>
                                        <p:tgtEl>
                                          <p:spTgt spid="2"/>
                                        </p:tgtEl>
                                        <p:attrNameLst>
                                          <p:attrName>fill.type</p:attrName>
                                        </p:attrNameLst>
                                      </p:cBhvr>
                                      <p:to>
                                        <p:strVal val="solid"/>
                                      </p:to>
                                    </p:set>
                                    <p:set>
                                      <p:cBhvr>
                                        <p:cTn id="21" dur="250" autoRev="1" fill="remove"/>
                                        <p:tgtEl>
                                          <p:spTgt spid="2"/>
                                        </p:tgtEl>
                                        <p:attrNameLst>
                                          <p:attrName>fill.on</p:attrName>
                                        </p:attrNameLst>
                                      </p:cBhvr>
                                      <p:to>
                                        <p:strVal val="true"/>
                                      </p:to>
                                    </p:set>
                                  </p:childTnLst>
                                </p:cTn>
                              </p:par>
                            </p:childTnLst>
                          </p:cTn>
                        </p:par>
                      </p:childTnLst>
                    </p:cTn>
                  </p:par>
                  <p:par>
                    <p:cTn id="22" fill="hold">
                      <p:stCondLst>
                        <p:cond delay="indefinite"/>
                      </p:stCondLst>
                      <p:childTnLst>
                        <p:par>
                          <p:cTn id="23" fill="hold">
                            <p:stCondLst>
                              <p:cond delay="0"/>
                            </p:stCondLst>
                            <p:childTnLst>
                              <p:par>
                                <p:cTn id="24" presetID="1" presetClass="emph" presetSubtype="2" fill="hold" nodeType="clickEffect">
                                  <p:stCondLst>
                                    <p:cond delay="0"/>
                                  </p:stCondLst>
                                  <p:childTnLst>
                                    <p:animClr clrSpc="rgb" dir="cw">
                                      <p:cBhvr>
                                        <p:cTn id="25" dur="2000" fill="hold"/>
                                        <p:tgtEl>
                                          <p:spTgt spid="2"/>
                                        </p:tgtEl>
                                        <p:attrNameLst>
                                          <p:attrName>fillcolor</p:attrName>
                                        </p:attrNameLst>
                                      </p:cBhvr>
                                      <p:to>
                                        <a:schemeClr val="accent2"/>
                                      </p:to>
                                    </p:animClr>
                                    <p:set>
                                      <p:cBhvr>
                                        <p:cTn id="26" dur="2000" fill="hold"/>
                                        <p:tgtEl>
                                          <p:spTgt spid="2"/>
                                        </p:tgtEl>
                                        <p:attrNameLst>
                                          <p:attrName>fill.type</p:attrName>
                                        </p:attrNameLst>
                                      </p:cBhvr>
                                      <p:to>
                                        <p:strVal val="solid"/>
                                      </p:to>
                                    </p:set>
                                    <p:set>
                                      <p:cBhvr>
                                        <p:cTn id="27" dur="2000" fill="hold"/>
                                        <p:tgtEl>
                                          <p:spTgt spid="2"/>
                                        </p:tgtEl>
                                        <p:attrNameLst>
                                          <p:attrName>fill.on</p:attrName>
                                        </p:attrNameLst>
                                      </p:cBhvr>
                                      <p:to>
                                        <p:strVal val="true"/>
                                      </p:to>
                                    </p:set>
                                  </p:childTnLst>
                                </p:cTn>
                              </p:par>
                            </p:childTnLst>
                          </p:cTn>
                        </p:par>
                      </p:childTnLst>
                    </p:cTn>
                  </p:par>
                  <p:par>
                    <p:cTn id="28" fill="hold">
                      <p:stCondLst>
                        <p:cond delay="indefinite"/>
                      </p:stCondLst>
                      <p:childTnLst>
                        <p:par>
                          <p:cTn id="29" fill="hold">
                            <p:stCondLst>
                              <p:cond delay="0"/>
                            </p:stCondLst>
                            <p:childTnLst>
                              <p:par>
                                <p:cTn id="30" presetID="10" presetClass="emph" presetSubtype="0" fill="hold" nodeType="clickEffect">
                                  <p:stCondLst>
                                    <p:cond delay="0"/>
                                  </p:stCondLst>
                                  <p:childTnLst>
                                    <p:anim calcmode="discrete" valueType="str">
                                      <p:cBhvr override="childStyle">
                                        <p:cTn id="31" dur="2000" fill="hold"/>
                                        <p:tgtEl>
                                          <p:spTgt spid="3">
                                            <p:txEl>
                                              <p:pRg st="0" end="0"/>
                                            </p:txEl>
                                          </p:spTgt>
                                        </p:tgtEl>
                                        <p:attrNameLst>
                                          <p:attrName>style.fontWeight</p:attrName>
                                        </p:attrNameLst>
                                      </p:cBhvr>
                                      <p:tavLst>
                                        <p:tav tm="0">
                                          <p:val>
                                            <p:strVal val="normal"/>
                                          </p:val>
                                        </p:tav>
                                        <p:tav tm="50000">
                                          <p:val>
                                            <p:strVal val="bold"/>
                                          </p:val>
                                        </p:tav>
                                        <p:tav tm="60000">
                                          <p:val>
                                            <p:strVal val="normal"/>
                                          </p:val>
                                        </p:tav>
                                        <p:tav tm="100000">
                                          <p:val>
                                            <p:strVal val="normal"/>
                                          </p:val>
                                        </p:tav>
                                      </p:tavLst>
                                    </p:anim>
                                  </p:childTnLst>
                                </p:cTn>
                              </p:par>
                            </p:childTnLst>
                          </p:cTn>
                        </p:par>
                      </p:childTnLst>
                    </p:cTn>
                  </p:par>
                  <p:par>
                    <p:cTn id="32" fill="hold">
                      <p:stCondLst>
                        <p:cond delay="indefinite"/>
                      </p:stCondLst>
                      <p:childTnLst>
                        <p:par>
                          <p:cTn id="33" fill="hold">
                            <p:stCondLst>
                              <p:cond delay="0"/>
                            </p:stCondLst>
                            <p:childTnLst>
                              <p:par>
                                <p:cTn id="34" presetID="26" presetClass="emph" presetSubtype="0" fill="hold" nodeType="clickEffect">
                                  <p:stCondLst>
                                    <p:cond delay="0"/>
                                  </p:stCondLst>
                                  <p:childTnLst>
                                    <p:animEffect transition="out" filter="fade">
                                      <p:cBhvr>
                                        <p:cTn id="35" dur="500" tmFilter="0, 0; .2, .5; .8, .5; 1, 0"/>
                                        <p:tgtEl>
                                          <p:spTgt spid="3">
                                            <p:txEl>
                                              <p:pRg st="0" end="0"/>
                                            </p:txEl>
                                          </p:spTgt>
                                        </p:tgtEl>
                                      </p:cBhvr>
                                    </p:animEffect>
                                    <p:animScale>
                                      <p:cBhvr>
                                        <p:cTn id="36" dur="250" autoRev="1" fill="hold"/>
                                        <p:tgtEl>
                                          <p:spTgt spid="3">
                                            <p:txEl>
                                              <p:pRg st="0" end="0"/>
                                            </p:txEl>
                                          </p:spTgt>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A4E79B-A722-4183-9D88-43010C9C5C57}"/>
              </a:ext>
            </a:extLst>
          </p:cNvPr>
          <p:cNvSpPr>
            <a:spLocks noGrp="1"/>
          </p:cNvSpPr>
          <p:nvPr>
            <p:ph type="title"/>
          </p:nvPr>
        </p:nvSpPr>
        <p:spPr/>
        <p:txBody>
          <a:bodyPr>
            <a:normAutofit fontScale="90000"/>
          </a:bodyPr>
          <a:lstStyle/>
          <a:p>
            <a:pPr algn="r"/>
            <a:r>
              <a:rPr lang="ar-EG" b="1" dirty="0"/>
              <a:t>أهم الأساليب الحديثة في مجال التنمية التنظيمية :</a:t>
            </a:r>
            <a:br>
              <a:rPr lang="en-US" b="1" dirty="0"/>
            </a:br>
            <a:endParaRPr lang="ar-EG" dirty="0"/>
          </a:p>
        </p:txBody>
      </p:sp>
      <p:sp>
        <p:nvSpPr>
          <p:cNvPr id="3" name="Content Placeholder 2">
            <a:extLst>
              <a:ext uri="{FF2B5EF4-FFF2-40B4-BE49-F238E27FC236}">
                <a16:creationId xmlns:a16="http://schemas.microsoft.com/office/drawing/2014/main" id="{EF35899D-19C7-49BF-83C1-0060679D2378}"/>
              </a:ext>
            </a:extLst>
          </p:cNvPr>
          <p:cNvSpPr>
            <a:spLocks noGrp="1"/>
          </p:cNvSpPr>
          <p:nvPr>
            <p:ph idx="1"/>
          </p:nvPr>
        </p:nvSpPr>
        <p:spPr>
          <a:xfrm>
            <a:off x="677334" y="1659989"/>
            <a:ext cx="8596668" cy="5444196"/>
          </a:xfrm>
        </p:spPr>
        <p:txBody>
          <a:bodyPr/>
          <a:lstStyle/>
          <a:p>
            <a:r>
              <a:rPr lang="ar-SA" dirty="0">
                <a:latin typeface="Simplified Arabic" panose="02020603050405020304" pitchFamily="18" charset="-78"/>
                <a:cs typeface="Simplified Arabic" panose="02020603050405020304" pitchFamily="18" charset="-78"/>
              </a:rPr>
              <a:t>بناء فريق العمل  </a:t>
            </a:r>
            <a:r>
              <a:rPr lang="en-US" dirty="0">
                <a:latin typeface="Simplified Arabic" panose="02020603050405020304" pitchFamily="18" charset="-78"/>
                <a:cs typeface="Simplified Arabic" panose="02020603050405020304" pitchFamily="18" charset="-78"/>
              </a:rPr>
              <a:t>Team Building </a:t>
            </a:r>
          </a:p>
          <a:p>
            <a:r>
              <a:rPr lang="ar-SA" b="1" dirty="0">
                <a:latin typeface="Simplified Arabic" panose="02020603050405020304" pitchFamily="18" charset="-78"/>
                <a:cs typeface="Simplified Arabic" panose="02020603050405020304" pitchFamily="18" charset="-78"/>
              </a:rPr>
              <a:t>ويطلق على هذا الأسلوب مصطلحات متعددة منها :</a:t>
            </a:r>
            <a:endParaRPr lang="en-US" b="1" dirty="0">
              <a:latin typeface="Simplified Arabic" panose="02020603050405020304" pitchFamily="18" charset="-78"/>
              <a:cs typeface="Simplified Arabic" panose="02020603050405020304" pitchFamily="18" charset="-78"/>
            </a:endParaRPr>
          </a:p>
          <a:p>
            <a:r>
              <a:rPr lang="ar-SA" dirty="0">
                <a:latin typeface="Simplified Arabic" panose="02020603050405020304" pitchFamily="18" charset="-78"/>
                <a:cs typeface="Simplified Arabic" panose="02020603050405020304" pitchFamily="18" charset="-78"/>
              </a:rPr>
              <a:t>فرق التجويد / فرق المشاركة / فرق الأداء / دوائر الأداء / اندماج العاملين / دوائر الإنتاجية / فرق التفوق / دوائر الجودة. </a:t>
            </a:r>
            <a:endParaRPr lang="en-US" dirty="0">
              <a:latin typeface="Simplified Arabic" panose="02020603050405020304" pitchFamily="18" charset="-78"/>
              <a:cs typeface="Simplified Arabic" panose="02020603050405020304" pitchFamily="18" charset="-78"/>
            </a:endParaRPr>
          </a:p>
          <a:p>
            <a:r>
              <a:rPr lang="ar-SA" dirty="0">
                <a:latin typeface="Simplified Arabic" panose="02020603050405020304" pitchFamily="18" charset="-78"/>
                <a:cs typeface="Simplified Arabic" panose="02020603050405020304" pitchFamily="18" charset="-78"/>
              </a:rPr>
              <a:t>وهي اجتماعات تطوعية أو رسمية، وفيها تجتمع الجماعة لمدة محددة أو غير محددة بزمن معين وذلك أسبوعياً أو شهرياً لتحديد وحل المشكلات التي تؤثر مباشرة على أعمالهم.</a:t>
            </a:r>
            <a:endParaRPr lang="ar-EG" dirty="0">
              <a:latin typeface="Simplified Arabic" panose="02020603050405020304" pitchFamily="18" charset="-78"/>
              <a:cs typeface="Simplified Arabic" panose="02020603050405020304" pitchFamily="18" charset="-78"/>
            </a:endParaRPr>
          </a:p>
          <a:p>
            <a:r>
              <a:rPr lang="ar-SA" dirty="0">
                <a:latin typeface="Simplified Arabic" panose="02020603050405020304" pitchFamily="18" charset="-78"/>
                <a:cs typeface="Simplified Arabic" panose="02020603050405020304" pitchFamily="18" charset="-78"/>
              </a:rPr>
              <a:t>وأهم ما يساعد على بناء فرق عمل فعالة ومتماسكة هو إشاعة جو من الصراحة والوضوح في كل علاقاتها التنظيمية، وحرية التعبير هي صمام الأمان للتخلص أولا بأول من الضغط الزائد والانفعالات المكبوتة، وذلك من خلال المهارة السلوكية والتي تتمثل في أن نسمع لبعضنا بعضا، وأن نحترم ونهتم بالرأي الآخر معتقدين بأن الخلاف في الرأي لا يفسد للود قضية.  </a:t>
            </a:r>
            <a:endParaRPr lang="ar-EG" dirty="0">
              <a:latin typeface="Simplified Arabic" panose="02020603050405020304" pitchFamily="18" charset="-78"/>
              <a:cs typeface="Simplified Arabic" panose="02020603050405020304" pitchFamily="18" charset="-78"/>
            </a:endParaRPr>
          </a:p>
          <a:p>
            <a:r>
              <a:rPr lang="ar-SA" dirty="0"/>
              <a:t>البحث التنفيذي أو التطبيقي   </a:t>
            </a:r>
            <a:r>
              <a:rPr lang="en-US" dirty="0"/>
              <a:t>Action Research</a:t>
            </a:r>
            <a:endParaRPr lang="ar-EG" dirty="0"/>
          </a:p>
          <a:p>
            <a:r>
              <a:rPr lang="ar-SA" dirty="0">
                <a:latin typeface="Simplified Arabic" panose="02020603050405020304" pitchFamily="18" charset="-78"/>
                <a:cs typeface="Simplified Arabic" panose="02020603050405020304" pitchFamily="18" charset="-78"/>
              </a:rPr>
              <a:t>ويعتمد البحث التنفيذي على نموذج تنموي يقوم على التعاون الكامل بين وكيل التغيير وأعضاء المؤسسة وقد يكون هذا التعاون في شكل تعاقد شفاهة أو كتابة، ويتيح هذا التعاقد للباحث أن يتدخل في النظام القائم ليساعده في تحديد مشكلاته وتعريفها والاتفاق على الحلول المقترحة ثم تطبيق هذا الحل بما يساعد على تحسين العلاقات التنظيمية وبالتالي إنتاجية المؤسسة</a:t>
            </a:r>
            <a:endParaRPr lang="en-US" dirty="0">
              <a:latin typeface="Simplified Arabic" panose="02020603050405020304" pitchFamily="18" charset="-78"/>
              <a:cs typeface="Simplified Arabic" panose="02020603050405020304" pitchFamily="18" charset="-78"/>
            </a:endParaRPr>
          </a:p>
          <a:p>
            <a:endParaRPr lang="en-US" dirty="0">
              <a:latin typeface="Simplified Arabic" panose="02020603050405020304" pitchFamily="18" charset="-78"/>
              <a:cs typeface="Simplified Arabic" panose="02020603050405020304" pitchFamily="18" charset="-78"/>
            </a:endParaRPr>
          </a:p>
          <a:p>
            <a:endParaRPr lang="en-US" dirty="0">
              <a:latin typeface="Simplified Arabic" panose="02020603050405020304" pitchFamily="18" charset="-78"/>
              <a:cs typeface="Simplified Arabic" panose="02020603050405020304" pitchFamily="18" charset="-78"/>
            </a:endParaRPr>
          </a:p>
          <a:p>
            <a:endParaRPr lang="ar-EG" dirty="0"/>
          </a:p>
        </p:txBody>
      </p:sp>
    </p:spTree>
    <p:extLst>
      <p:ext uri="{BB962C8B-B14F-4D97-AF65-F5344CB8AC3E}">
        <p14:creationId xmlns:p14="http://schemas.microsoft.com/office/powerpoint/2010/main" val="41486455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FC4D7A-3AAC-41EE-919C-FDD94BA0BD36}"/>
              </a:ext>
            </a:extLst>
          </p:cNvPr>
          <p:cNvSpPr>
            <a:spLocks noGrp="1"/>
          </p:cNvSpPr>
          <p:nvPr>
            <p:ph type="title"/>
          </p:nvPr>
        </p:nvSpPr>
        <p:spPr/>
        <p:txBody>
          <a:bodyPr>
            <a:normAutofit fontScale="90000"/>
          </a:bodyPr>
          <a:lstStyle/>
          <a:p>
            <a:pPr algn="r"/>
            <a:r>
              <a:rPr lang="ar-EG" b="1" dirty="0"/>
              <a:t>بعض الصعوبات التي تواجه تطبيق الأساليب الحديثة للتنمية التنظيمية: </a:t>
            </a:r>
            <a:br>
              <a:rPr lang="en-US" b="1" dirty="0"/>
            </a:br>
            <a:endParaRPr lang="ar-EG" dirty="0"/>
          </a:p>
        </p:txBody>
      </p:sp>
      <p:sp>
        <p:nvSpPr>
          <p:cNvPr id="3" name="Content Placeholder 2">
            <a:extLst>
              <a:ext uri="{FF2B5EF4-FFF2-40B4-BE49-F238E27FC236}">
                <a16:creationId xmlns:a16="http://schemas.microsoft.com/office/drawing/2014/main" id="{7EE7D998-11E1-463F-A8B5-B058902BE62D}"/>
              </a:ext>
            </a:extLst>
          </p:cNvPr>
          <p:cNvSpPr>
            <a:spLocks noGrp="1"/>
          </p:cNvSpPr>
          <p:nvPr>
            <p:ph idx="1"/>
          </p:nvPr>
        </p:nvSpPr>
        <p:spPr/>
        <p:txBody>
          <a:bodyPr>
            <a:normAutofit lnSpcReduction="10000"/>
          </a:bodyPr>
          <a:lstStyle/>
          <a:p>
            <a:r>
              <a:rPr lang="ar-SA" sz="2000" dirty="0">
                <a:latin typeface="Simplified Arabic" panose="02020603050405020304" pitchFamily="18" charset="-78"/>
                <a:cs typeface="Simplified Arabic" panose="02020603050405020304" pitchFamily="18" charset="-78"/>
              </a:rPr>
              <a:t>ثمة صعوبات تواجه عملية تطبيق أساليب التنمية التنظيمية وخاصة في الميدان التربوي لعل من أهمها ما يلي :</a:t>
            </a:r>
            <a:endParaRPr lang="en-US" sz="2000" dirty="0">
              <a:latin typeface="Simplified Arabic" panose="02020603050405020304" pitchFamily="18" charset="-78"/>
              <a:cs typeface="Simplified Arabic" panose="02020603050405020304" pitchFamily="18" charset="-78"/>
            </a:endParaRPr>
          </a:p>
          <a:p>
            <a:r>
              <a:rPr lang="ar-SA" sz="2000" dirty="0">
                <a:latin typeface="Simplified Arabic" panose="02020603050405020304" pitchFamily="18" charset="-78"/>
                <a:cs typeface="Simplified Arabic" panose="02020603050405020304" pitchFamily="18" charset="-78"/>
              </a:rPr>
              <a:t>مقاومة المديرين، مقاومة البيئة التنظيمية، وسوف نوجزهما على النحو الأتي :-</a:t>
            </a:r>
            <a:endParaRPr lang="en-US" sz="2000" dirty="0">
              <a:latin typeface="Simplified Arabic" panose="02020603050405020304" pitchFamily="18" charset="-78"/>
              <a:cs typeface="Simplified Arabic" panose="02020603050405020304" pitchFamily="18" charset="-78"/>
            </a:endParaRPr>
          </a:p>
          <a:p>
            <a:pPr lvl="0"/>
            <a:r>
              <a:rPr lang="ar-SA" sz="2000" b="1" dirty="0">
                <a:solidFill>
                  <a:srgbClr val="FF0000"/>
                </a:solidFill>
                <a:latin typeface="Simplified Arabic" panose="02020603050405020304" pitchFamily="18" charset="-78"/>
                <a:cs typeface="Simplified Arabic" panose="02020603050405020304" pitchFamily="18" charset="-78"/>
              </a:rPr>
              <a:t>مقاومة المديرين </a:t>
            </a:r>
            <a:r>
              <a:rPr lang="ar-SA" sz="2000" b="1" dirty="0">
                <a:latin typeface="Simplified Arabic" panose="02020603050405020304" pitchFamily="18" charset="-78"/>
                <a:cs typeface="Simplified Arabic" panose="02020603050405020304" pitchFamily="18" charset="-78"/>
              </a:rPr>
              <a:t>:</a:t>
            </a:r>
            <a:r>
              <a:rPr lang="ar-EG" sz="2000" b="1" dirty="0">
                <a:latin typeface="Simplified Arabic" panose="02020603050405020304" pitchFamily="18" charset="-78"/>
                <a:cs typeface="Simplified Arabic" panose="02020603050405020304" pitchFamily="18" charset="-78"/>
              </a:rPr>
              <a:t>   </a:t>
            </a:r>
            <a:r>
              <a:rPr lang="ar-SA" sz="2000" dirty="0">
                <a:latin typeface="Simplified Arabic" panose="02020603050405020304" pitchFamily="18" charset="-78"/>
                <a:cs typeface="Simplified Arabic" panose="02020603050405020304" pitchFamily="18" charset="-78"/>
              </a:rPr>
              <a:t>من خصائص هذه الطبقة أنها قد مارست العمل لفترة طويلة قبل أن تصل إلى مراكزها الحالية وأصبحوا يمثلون جيلا له مفاهيمه التي تربى عليها</a:t>
            </a:r>
            <a:r>
              <a:rPr lang="ar-EG" sz="2000" dirty="0">
                <a:latin typeface="Simplified Arabic" panose="02020603050405020304" pitchFamily="18" charset="-78"/>
                <a:cs typeface="Simplified Arabic" panose="02020603050405020304" pitchFamily="18" charset="-78"/>
              </a:rPr>
              <a:t>، </a:t>
            </a:r>
            <a:r>
              <a:rPr lang="ar-SA" sz="2000" dirty="0">
                <a:latin typeface="Simplified Arabic" panose="02020603050405020304" pitchFamily="18" charset="-78"/>
                <a:cs typeface="Simplified Arabic" panose="02020603050405020304" pitchFamily="18" charset="-78"/>
              </a:rPr>
              <a:t>فهم يريدون طاعة عمياء، ولذلك فإن الخطوة الأولى في إحداث التغيير هي كسب تغيير طبقة الإدارة وخاصة الإدارة العليا إذا أريد لخطة التغيير أن تنجح، فهذه الطبقة هي أكثر الأطراف حرجا لمستشار التنمية التنظيمية، لأنهم أصحاب القرار الاستراتيجي في تبني أساليب التنمية التنظيمية من عدمها</a:t>
            </a:r>
            <a:r>
              <a:rPr lang="ar-EG" sz="2000" dirty="0">
                <a:latin typeface="Simplified Arabic" panose="02020603050405020304" pitchFamily="18" charset="-78"/>
                <a:cs typeface="Simplified Arabic" panose="02020603050405020304" pitchFamily="18" charset="-78"/>
              </a:rPr>
              <a:t>.</a:t>
            </a:r>
            <a:endParaRPr lang="ar-EG" dirty="0"/>
          </a:p>
          <a:p>
            <a:pPr lvl="0"/>
            <a:r>
              <a:rPr lang="ar-SA" sz="2100" dirty="0">
                <a:solidFill>
                  <a:srgbClr val="FF0000"/>
                </a:solidFill>
                <a:latin typeface="Simplified Arabic" panose="02020603050405020304" pitchFamily="18" charset="-78"/>
                <a:cs typeface="Simplified Arabic" panose="02020603050405020304" pitchFamily="18" charset="-78"/>
              </a:rPr>
              <a:t>مقاومة البيئة التنظيمية :</a:t>
            </a:r>
            <a:endParaRPr lang="en-US" sz="2100" dirty="0">
              <a:solidFill>
                <a:srgbClr val="FF0000"/>
              </a:solidFill>
              <a:latin typeface="Simplified Arabic" panose="02020603050405020304" pitchFamily="18" charset="-78"/>
              <a:cs typeface="Simplified Arabic" panose="02020603050405020304" pitchFamily="18" charset="-78"/>
            </a:endParaRPr>
          </a:p>
          <a:p>
            <a:r>
              <a:rPr lang="ar-SA" sz="2100" dirty="0">
                <a:latin typeface="Simplified Arabic" panose="02020603050405020304" pitchFamily="18" charset="-78"/>
                <a:cs typeface="Simplified Arabic" panose="02020603050405020304" pitchFamily="18" charset="-78"/>
              </a:rPr>
              <a:t>أن التغيير يعني القضاء على نظام  مستقر في البيئة التنظيمية وله من يدافع عنه، ولذلك سوف يتحرك كثير من التنظيمات </a:t>
            </a:r>
            <a:r>
              <a:rPr lang="ar-SA" dirty="0"/>
              <a:t>لمقاومة </a:t>
            </a:r>
            <a:r>
              <a:rPr lang="ar-SA" sz="2100" dirty="0">
                <a:latin typeface="Simplified Arabic" panose="02020603050405020304" pitchFamily="18" charset="-78"/>
                <a:cs typeface="Simplified Arabic" panose="02020603050405020304" pitchFamily="18" charset="-78"/>
              </a:rPr>
              <a:t>التغيير إذا لم تجد فيه مصلحة لها ولأعضائها. </a:t>
            </a:r>
            <a:endParaRPr lang="en-US" sz="2100" dirty="0">
              <a:latin typeface="Simplified Arabic" panose="02020603050405020304" pitchFamily="18" charset="-78"/>
              <a:cs typeface="Simplified Arabic" panose="02020603050405020304" pitchFamily="18" charset="-78"/>
            </a:endParaRPr>
          </a:p>
          <a:p>
            <a:endParaRPr lang="ar-EG" dirty="0"/>
          </a:p>
        </p:txBody>
      </p:sp>
    </p:spTree>
    <p:extLst>
      <p:ext uri="{BB962C8B-B14F-4D97-AF65-F5344CB8AC3E}">
        <p14:creationId xmlns:p14="http://schemas.microsoft.com/office/powerpoint/2010/main" val="8629922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7" presetClass="emph" presetSubtype="2" fill="hold" nodeType="clickEffect">
                                  <p:stCondLst>
                                    <p:cond delay="0"/>
                                  </p:stCondLst>
                                  <p:childTnLst>
                                    <p:animClr clrSpc="rgb" dir="cw">
                                      <p:cBhvr>
                                        <p:cTn id="31" dur="2000" fill="hold"/>
                                        <p:tgtEl>
                                          <p:spTgt spid="3"/>
                                        </p:tgtEl>
                                        <p:attrNameLst>
                                          <p:attrName>stroke.color</p:attrName>
                                        </p:attrNameLst>
                                      </p:cBhvr>
                                      <p:to>
                                        <a:schemeClr val="accent2"/>
                                      </p:to>
                                    </p:animClr>
                                    <p:set>
                                      <p:cBhvr>
                                        <p:cTn id="32" dur="2000" fill="hold"/>
                                        <p:tgtEl>
                                          <p:spTgt spid="3"/>
                                        </p:tgtEl>
                                        <p:attrNameLst>
                                          <p:attrName>stroke.on</p:attrName>
                                        </p:attrNameLst>
                                      </p:cBhvr>
                                      <p:to>
                                        <p:strVal val="true"/>
                                      </p:to>
                                    </p:set>
                                  </p:childTnLst>
                                </p:cTn>
                              </p:par>
                            </p:childTnLst>
                          </p:cTn>
                        </p:par>
                      </p:childTnLst>
                    </p:cTn>
                  </p:par>
                  <p:par>
                    <p:cTn id="33" fill="hold">
                      <p:stCondLst>
                        <p:cond delay="indefinite"/>
                      </p:stCondLst>
                      <p:childTnLst>
                        <p:par>
                          <p:cTn id="34" fill="hold">
                            <p:stCondLst>
                              <p:cond delay="0"/>
                            </p:stCondLst>
                            <p:childTnLst>
                              <p:par>
                                <p:cTn id="35" presetID="27" presetClass="emph" presetSubtype="0" fill="remove" grpId="1" nodeType="clickEffect">
                                  <p:stCondLst>
                                    <p:cond delay="0"/>
                                  </p:stCondLst>
                                  <p:childTnLst>
                                    <p:animClr clrSpc="rgb" dir="cw">
                                      <p:cBhvr override="childStyle">
                                        <p:cTn id="36" dur="250" autoRev="1" fill="remove"/>
                                        <p:tgtEl>
                                          <p:spTgt spid="3">
                                            <p:txEl>
                                              <p:pRg st="0" end="0"/>
                                            </p:txEl>
                                          </p:spTgt>
                                        </p:tgtEl>
                                        <p:attrNameLst>
                                          <p:attrName>style.color</p:attrName>
                                        </p:attrNameLst>
                                      </p:cBhvr>
                                      <p:to>
                                        <a:schemeClr val="bg1"/>
                                      </p:to>
                                    </p:animClr>
                                    <p:animClr clrSpc="rgb" dir="cw">
                                      <p:cBhvr>
                                        <p:cTn id="37" dur="250" autoRev="1" fill="remove"/>
                                        <p:tgtEl>
                                          <p:spTgt spid="3">
                                            <p:txEl>
                                              <p:pRg st="0" end="0"/>
                                            </p:txEl>
                                          </p:spTgt>
                                        </p:tgtEl>
                                        <p:attrNameLst>
                                          <p:attrName>fillcolor</p:attrName>
                                        </p:attrNameLst>
                                      </p:cBhvr>
                                      <p:to>
                                        <a:schemeClr val="bg1"/>
                                      </p:to>
                                    </p:animClr>
                                    <p:set>
                                      <p:cBhvr>
                                        <p:cTn id="38" dur="250" autoRev="1" fill="remove"/>
                                        <p:tgtEl>
                                          <p:spTgt spid="3">
                                            <p:txEl>
                                              <p:pRg st="0" end="0"/>
                                            </p:txEl>
                                          </p:spTgt>
                                        </p:tgtEl>
                                        <p:attrNameLst>
                                          <p:attrName>fill.type</p:attrName>
                                        </p:attrNameLst>
                                      </p:cBhvr>
                                      <p:to>
                                        <p:strVal val="solid"/>
                                      </p:to>
                                    </p:set>
                                    <p:set>
                                      <p:cBhvr>
                                        <p:cTn id="39" dur="250" autoRev="1" fill="remove"/>
                                        <p:tgtEl>
                                          <p:spTgt spid="3">
                                            <p:txEl>
                                              <p:pRg st="0" end="0"/>
                                            </p:txEl>
                                          </p:spTgt>
                                        </p:tgtEl>
                                        <p:attrNameLst>
                                          <p:attrName>fill.on</p:attrName>
                                        </p:attrNameLst>
                                      </p:cBhvr>
                                      <p:to>
                                        <p:strVal val="true"/>
                                      </p:to>
                                    </p:set>
                                  </p:childTnLst>
                                </p:cTn>
                              </p:par>
                            </p:childTnLst>
                          </p:cTn>
                        </p:par>
                      </p:childTnLst>
                    </p:cTn>
                  </p:par>
                  <p:par>
                    <p:cTn id="40" fill="hold">
                      <p:stCondLst>
                        <p:cond delay="indefinite"/>
                      </p:stCondLst>
                      <p:childTnLst>
                        <p:par>
                          <p:cTn id="41" fill="hold">
                            <p:stCondLst>
                              <p:cond delay="0"/>
                            </p:stCondLst>
                            <p:childTnLst>
                              <p:par>
                                <p:cTn id="42" presetID="27" presetClass="emph" presetSubtype="0" fill="remove" grpId="1" nodeType="clickEffect">
                                  <p:stCondLst>
                                    <p:cond delay="0"/>
                                  </p:stCondLst>
                                  <p:childTnLst>
                                    <p:animClr clrSpc="rgb" dir="cw">
                                      <p:cBhvr override="childStyle">
                                        <p:cTn id="43" dur="250" autoRev="1" fill="remove"/>
                                        <p:tgtEl>
                                          <p:spTgt spid="3">
                                            <p:txEl>
                                              <p:pRg st="1" end="1"/>
                                            </p:txEl>
                                          </p:spTgt>
                                        </p:tgtEl>
                                        <p:attrNameLst>
                                          <p:attrName>style.color</p:attrName>
                                        </p:attrNameLst>
                                      </p:cBhvr>
                                      <p:to>
                                        <a:schemeClr val="bg1"/>
                                      </p:to>
                                    </p:animClr>
                                    <p:animClr clrSpc="rgb" dir="cw">
                                      <p:cBhvr>
                                        <p:cTn id="44" dur="250" autoRev="1" fill="remove"/>
                                        <p:tgtEl>
                                          <p:spTgt spid="3">
                                            <p:txEl>
                                              <p:pRg st="1" end="1"/>
                                            </p:txEl>
                                          </p:spTgt>
                                        </p:tgtEl>
                                        <p:attrNameLst>
                                          <p:attrName>fillcolor</p:attrName>
                                        </p:attrNameLst>
                                      </p:cBhvr>
                                      <p:to>
                                        <a:schemeClr val="bg1"/>
                                      </p:to>
                                    </p:animClr>
                                    <p:set>
                                      <p:cBhvr>
                                        <p:cTn id="45" dur="250" autoRev="1" fill="remove"/>
                                        <p:tgtEl>
                                          <p:spTgt spid="3">
                                            <p:txEl>
                                              <p:pRg st="1" end="1"/>
                                            </p:txEl>
                                          </p:spTgt>
                                        </p:tgtEl>
                                        <p:attrNameLst>
                                          <p:attrName>fill.type</p:attrName>
                                        </p:attrNameLst>
                                      </p:cBhvr>
                                      <p:to>
                                        <p:strVal val="solid"/>
                                      </p:to>
                                    </p:set>
                                    <p:set>
                                      <p:cBhvr>
                                        <p:cTn id="46" dur="250" autoRev="1" fill="remove"/>
                                        <p:tgtEl>
                                          <p:spTgt spid="3">
                                            <p:txEl>
                                              <p:pRg st="1" end="1"/>
                                            </p:txEl>
                                          </p:spTgt>
                                        </p:tgtEl>
                                        <p:attrNameLst>
                                          <p:attrName>fill.on</p:attrName>
                                        </p:attrNameLst>
                                      </p:cBhvr>
                                      <p:to>
                                        <p:strVal val="true"/>
                                      </p:to>
                                    </p:set>
                                  </p:childTnLst>
                                </p:cTn>
                              </p:par>
                            </p:childTnLst>
                          </p:cTn>
                        </p:par>
                      </p:childTnLst>
                    </p:cTn>
                  </p:par>
                  <p:par>
                    <p:cTn id="47" fill="hold">
                      <p:stCondLst>
                        <p:cond delay="indefinite"/>
                      </p:stCondLst>
                      <p:childTnLst>
                        <p:par>
                          <p:cTn id="48" fill="hold">
                            <p:stCondLst>
                              <p:cond delay="0"/>
                            </p:stCondLst>
                            <p:childTnLst>
                              <p:par>
                                <p:cTn id="49" presetID="27" presetClass="emph" presetSubtype="0" fill="remove" grpId="1" nodeType="clickEffect">
                                  <p:stCondLst>
                                    <p:cond delay="0"/>
                                  </p:stCondLst>
                                  <p:childTnLst>
                                    <p:animClr clrSpc="rgb" dir="cw">
                                      <p:cBhvr override="childStyle">
                                        <p:cTn id="50" dur="250" autoRev="1" fill="remove"/>
                                        <p:tgtEl>
                                          <p:spTgt spid="3">
                                            <p:txEl>
                                              <p:pRg st="2" end="2"/>
                                            </p:txEl>
                                          </p:spTgt>
                                        </p:tgtEl>
                                        <p:attrNameLst>
                                          <p:attrName>style.color</p:attrName>
                                        </p:attrNameLst>
                                      </p:cBhvr>
                                      <p:to>
                                        <a:schemeClr val="bg1"/>
                                      </p:to>
                                    </p:animClr>
                                    <p:animClr clrSpc="rgb" dir="cw">
                                      <p:cBhvr>
                                        <p:cTn id="51" dur="250" autoRev="1" fill="remove"/>
                                        <p:tgtEl>
                                          <p:spTgt spid="3">
                                            <p:txEl>
                                              <p:pRg st="2" end="2"/>
                                            </p:txEl>
                                          </p:spTgt>
                                        </p:tgtEl>
                                        <p:attrNameLst>
                                          <p:attrName>fillcolor</p:attrName>
                                        </p:attrNameLst>
                                      </p:cBhvr>
                                      <p:to>
                                        <a:schemeClr val="bg1"/>
                                      </p:to>
                                    </p:animClr>
                                    <p:set>
                                      <p:cBhvr>
                                        <p:cTn id="52" dur="250" autoRev="1" fill="remove"/>
                                        <p:tgtEl>
                                          <p:spTgt spid="3">
                                            <p:txEl>
                                              <p:pRg st="2" end="2"/>
                                            </p:txEl>
                                          </p:spTgt>
                                        </p:tgtEl>
                                        <p:attrNameLst>
                                          <p:attrName>fill.type</p:attrName>
                                        </p:attrNameLst>
                                      </p:cBhvr>
                                      <p:to>
                                        <p:strVal val="solid"/>
                                      </p:to>
                                    </p:set>
                                    <p:set>
                                      <p:cBhvr>
                                        <p:cTn id="53" dur="250" autoRev="1" fill="remove"/>
                                        <p:tgtEl>
                                          <p:spTgt spid="3">
                                            <p:txEl>
                                              <p:pRg st="2" end="2"/>
                                            </p:txEl>
                                          </p:spTgt>
                                        </p:tgtEl>
                                        <p:attrNameLst>
                                          <p:attrName>fill.on</p:attrName>
                                        </p:attrNameLst>
                                      </p:cBhvr>
                                      <p:to>
                                        <p:strVal val="true"/>
                                      </p:to>
                                    </p:set>
                                  </p:childTnLst>
                                </p:cTn>
                              </p:par>
                            </p:childTnLst>
                          </p:cTn>
                        </p:par>
                      </p:childTnLst>
                    </p:cTn>
                  </p:par>
                  <p:par>
                    <p:cTn id="54" fill="hold">
                      <p:stCondLst>
                        <p:cond delay="indefinite"/>
                      </p:stCondLst>
                      <p:childTnLst>
                        <p:par>
                          <p:cTn id="55" fill="hold">
                            <p:stCondLst>
                              <p:cond delay="0"/>
                            </p:stCondLst>
                            <p:childTnLst>
                              <p:par>
                                <p:cTn id="56" presetID="27" presetClass="emph" presetSubtype="0" fill="remove" grpId="1" nodeType="clickEffect">
                                  <p:stCondLst>
                                    <p:cond delay="0"/>
                                  </p:stCondLst>
                                  <p:childTnLst>
                                    <p:animClr clrSpc="rgb" dir="cw">
                                      <p:cBhvr override="childStyle">
                                        <p:cTn id="57" dur="250" autoRev="1" fill="remove"/>
                                        <p:tgtEl>
                                          <p:spTgt spid="3">
                                            <p:txEl>
                                              <p:pRg st="3" end="3"/>
                                            </p:txEl>
                                          </p:spTgt>
                                        </p:tgtEl>
                                        <p:attrNameLst>
                                          <p:attrName>style.color</p:attrName>
                                        </p:attrNameLst>
                                      </p:cBhvr>
                                      <p:to>
                                        <a:schemeClr val="bg1"/>
                                      </p:to>
                                    </p:animClr>
                                    <p:animClr clrSpc="rgb" dir="cw">
                                      <p:cBhvr>
                                        <p:cTn id="58" dur="250" autoRev="1" fill="remove"/>
                                        <p:tgtEl>
                                          <p:spTgt spid="3">
                                            <p:txEl>
                                              <p:pRg st="3" end="3"/>
                                            </p:txEl>
                                          </p:spTgt>
                                        </p:tgtEl>
                                        <p:attrNameLst>
                                          <p:attrName>fillcolor</p:attrName>
                                        </p:attrNameLst>
                                      </p:cBhvr>
                                      <p:to>
                                        <a:schemeClr val="bg1"/>
                                      </p:to>
                                    </p:animClr>
                                    <p:set>
                                      <p:cBhvr>
                                        <p:cTn id="59" dur="250" autoRev="1" fill="remove"/>
                                        <p:tgtEl>
                                          <p:spTgt spid="3">
                                            <p:txEl>
                                              <p:pRg st="3" end="3"/>
                                            </p:txEl>
                                          </p:spTgt>
                                        </p:tgtEl>
                                        <p:attrNameLst>
                                          <p:attrName>fill.type</p:attrName>
                                        </p:attrNameLst>
                                      </p:cBhvr>
                                      <p:to>
                                        <p:strVal val="solid"/>
                                      </p:to>
                                    </p:set>
                                    <p:set>
                                      <p:cBhvr>
                                        <p:cTn id="60" dur="250" autoRev="1" fill="remove"/>
                                        <p:tgtEl>
                                          <p:spTgt spid="3">
                                            <p:txEl>
                                              <p:pRg st="3" end="3"/>
                                            </p:txEl>
                                          </p:spTgt>
                                        </p:tgtEl>
                                        <p:attrNameLst>
                                          <p:attrName>fill.on</p:attrName>
                                        </p:attrNameLst>
                                      </p:cBhvr>
                                      <p:to>
                                        <p:strVal val="true"/>
                                      </p:to>
                                    </p:set>
                                  </p:childTnLst>
                                </p:cTn>
                              </p:par>
                            </p:childTnLst>
                          </p:cTn>
                        </p:par>
                      </p:childTnLst>
                    </p:cTn>
                  </p:par>
                  <p:par>
                    <p:cTn id="61" fill="hold">
                      <p:stCondLst>
                        <p:cond delay="indefinite"/>
                      </p:stCondLst>
                      <p:childTnLst>
                        <p:par>
                          <p:cTn id="62" fill="hold">
                            <p:stCondLst>
                              <p:cond delay="0"/>
                            </p:stCondLst>
                            <p:childTnLst>
                              <p:par>
                                <p:cTn id="63" presetID="27" presetClass="emph" presetSubtype="0" fill="remove" grpId="1" nodeType="clickEffect">
                                  <p:stCondLst>
                                    <p:cond delay="0"/>
                                  </p:stCondLst>
                                  <p:childTnLst>
                                    <p:animClr clrSpc="rgb" dir="cw">
                                      <p:cBhvr override="childStyle">
                                        <p:cTn id="64" dur="250" autoRev="1" fill="remove"/>
                                        <p:tgtEl>
                                          <p:spTgt spid="3">
                                            <p:txEl>
                                              <p:pRg st="4" end="4"/>
                                            </p:txEl>
                                          </p:spTgt>
                                        </p:tgtEl>
                                        <p:attrNameLst>
                                          <p:attrName>style.color</p:attrName>
                                        </p:attrNameLst>
                                      </p:cBhvr>
                                      <p:to>
                                        <a:schemeClr val="bg1"/>
                                      </p:to>
                                    </p:animClr>
                                    <p:animClr clrSpc="rgb" dir="cw">
                                      <p:cBhvr>
                                        <p:cTn id="65" dur="250" autoRev="1" fill="remove"/>
                                        <p:tgtEl>
                                          <p:spTgt spid="3">
                                            <p:txEl>
                                              <p:pRg st="4" end="4"/>
                                            </p:txEl>
                                          </p:spTgt>
                                        </p:tgtEl>
                                        <p:attrNameLst>
                                          <p:attrName>fillcolor</p:attrName>
                                        </p:attrNameLst>
                                      </p:cBhvr>
                                      <p:to>
                                        <a:schemeClr val="bg1"/>
                                      </p:to>
                                    </p:animClr>
                                    <p:set>
                                      <p:cBhvr>
                                        <p:cTn id="66" dur="250" autoRev="1" fill="remove"/>
                                        <p:tgtEl>
                                          <p:spTgt spid="3">
                                            <p:txEl>
                                              <p:pRg st="4" end="4"/>
                                            </p:txEl>
                                          </p:spTgt>
                                        </p:tgtEl>
                                        <p:attrNameLst>
                                          <p:attrName>fill.type</p:attrName>
                                        </p:attrNameLst>
                                      </p:cBhvr>
                                      <p:to>
                                        <p:strVal val="solid"/>
                                      </p:to>
                                    </p:set>
                                    <p:set>
                                      <p:cBhvr>
                                        <p:cTn id="67" dur="250" autoRev="1" fill="remove"/>
                                        <p:tgtEl>
                                          <p:spTgt spid="3">
                                            <p:txEl>
                                              <p:pRg st="4" end="4"/>
                                            </p:txEl>
                                          </p:spTgt>
                                        </p:tgtEl>
                                        <p:attrNameLst>
                                          <p:attrName>fill.on</p:attrName>
                                        </p:attrNameLst>
                                      </p:cBhvr>
                                      <p:to>
                                        <p:strVal val="true"/>
                                      </p:to>
                                    </p:set>
                                  </p:childTnLst>
                                </p:cTn>
                              </p:par>
                            </p:childTnLst>
                          </p:cTn>
                        </p:par>
                      </p:childTnLst>
                    </p:cTn>
                  </p:par>
                  <p:par>
                    <p:cTn id="68" fill="hold">
                      <p:stCondLst>
                        <p:cond delay="indefinite"/>
                      </p:stCondLst>
                      <p:childTnLst>
                        <p:par>
                          <p:cTn id="69" fill="hold">
                            <p:stCondLst>
                              <p:cond delay="0"/>
                            </p:stCondLst>
                            <p:childTnLst>
                              <p:par>
                                <p:cTn id="70" presetID="6" presetClass="emph" presetSubtype="0" fill="hold" grpId="2" nodeType="clickEffect">
                                  <p:stCondLst>
                                    <p:cond delay="0"/>
                                  </p:stCondLst>
                                  <p:childTnLst>
                                    <p:animScale>
                                      <p:cBhvr>
                                        <p:cTn id="71" dur="2000" fill="hold"/>
                                        <p:tgtEl>
                                          <p:spTgt spid="3">
                                            <p:txEl>
                                              <p:pRg st="0" end="0"/>
                                            </p:txEl>
                                          </p:spTgt>
                                        </p:tgtEl>
                                      </p:cBhvr>
                                      <p:by x="150000" y="150000"/>
                                    </p:animScale>
                                  </p:childTnLst>
                                </p:cTn>
                              </p:par>
                            </p:childTnLst>
                          </p:cTn>
                        </p:par>
                      </p:childTnLst>
                    </p:cTn>
                  </p:par>
                  <p:par>
                    <p:cTn id="72" fill="hold">
                      <p:stCondLst>
                        <p:cond delay="indefinite"/>
                      </p:stCondLst>
                      <p:childTnLst>
                        <p:par>
                          <p:cTn id="73" fill="hold">
                            <p:stCondLst>
                              <p:cond delay="0"/>
                            </p:stCondLst>
                            <p:childTnLst>
                              <p:par>
                                <p:cTn id="74" presetID="6" presetClass="emph" presetSubtype="0" fill="hold" grpId="2" nodeType="clickEffect">
                                  <p:stCondLst>
                                    <p:cond delay="0"/>
                                  </p:stCondLst>
                                  <p:childTnLst>
                                    <p:animScale>
                                      <p:cBhvr>
                                        <p:cTn id="75" dur="2000" fill="hold"/>
                                        <p:tgtEl>
                                          <p:spTgt spid="3">
                                            <p:txEl>
                                              <p:pRg st="1" end="1"/>
                                            </p:txEl>
                                          </p:spTgt>
                                        </p:tgtEl>
                                      </p:cBhvr>
                                      <p:by x="150000" y="150000"/>
                                    </p:animScale>
                                  </p:childTnLst>
                                </p:cTn>
                              </p:par>
                            </p:childTnLst>
                          </p:cTn>
                        </p:par>
                      </p:childTnLst>
                    </p:cTn>
                  </p:par>
                  <p:par>
                    <p:cTn id="76" fill="hold">
                      <p:stCondLst>
                        <p:cond delay="indefinite"/>
                      </p:stCondLst>
                      <p:childTnLst>
                        <p:par>
                          <p:cTn id="77" fill="hold">
                            <p:stCondLst>
                              <p:cond delay="0"/>
                            </p:stCondLst>
                            <p:childTnLst>
                              <p:par>
                                <p:cTn id="78" presetID="6" presetClass="emph" presetSubtype="0" fill="hold" grpId="2" nodeType="clickEffect">
                                  <p:stCondLst>
                                    <p:cond delay="0"/>
                                  </p:stCondLst>
                                  <p:childTnLst>
                                    <p:animScale>
                                      <p:cBhvr>
                                        <p:cTn id="79" dur="2000" fill="hold"/>
                                        <p:tgtEl>
                                          <p:spTgt spid="3">
                                            <p:txEl>
                                              <p:pRg st="2" end="2"/>
                                            </p:txEl>
                                          </p:spTgt>
                                        </p:tgtEl>
                                      </p:cBhvr>
                                      <p:by x="150000" y="150000"/>
                                    </p:animScale>
                                  </p:childTnLst>
                                </p:cTn>
                              </p:par>
                            </p:childTnLst>
                          </p:cTn>
                        </p:par>
                      </p:childTnLst>
                    </p:cTn>
                  </p:par>
                  <p:par>
                    <p:cTn id="80" fill="hold">
                      <p:stCondLst>
                        <p:cond delay="indefinite"/>
                      </p:stCondLst>
                      <p:childTnLst>
                        <p:par>
                          <p:cTn id="81" fill="hold">
                            <p:stCondLst>
                              <p:cond delay="0"/>
                            </p:stCondLst>
                            <p:childTnLst>
                              <p:par>
                                <p:cTn id="82" presetID="6" presetClass="emph" presetSubtype="0" fill="hold" grpId="2" nodeType="clickEffect">
                                  <p:stCondLst>
                                    <p:cond delay="0"/>
                                  </p:stCondLst>
                                  <p:childTnLst>
                                    <p:animScale>
                                      <p:cBhvr>
                                        <p:cTn id="83" dur="2000" fill="hold"/>
                                        <p:tgtEl>
                                          <p:spTgt spid="3">
                                            <p:txEl>
                                              <p:pRg st="3" end="3"/>
                                            </p:txEl>
                                          </p:spTgt>
                                        </p:tgtEl>
                                      </p:cBhvr>
                                      <p:by x="150000" y="150000"/>
                                    </p:animScale>
                                  </p:childTnLst>
                                </p:cTn>
                              </p:par>
                            </p:childTnLst>
                          </p:cTn>
                        </p:par>
                      </p:childTnLst>
                    </p:cTn>
                  </p:par>
                  <p:par>
                    <p:cTn id="84" fill="hold">
                      <p:stCondLst>
                        <p:cond delay="indefinite"/>
                      </p:stCondLst>
                      <p:childTnLst>
                        <p:par>
                          <p:cTn id="85" fill="hold">
                            <p:stCondLst>
                              <p:cond delay="0"/>
                            </p:stCondLst>
                            <p:childTnLst>
                              <p:par>
                                <p:cTn id="86" presetID="6" presetClass="emph" presetSubtype="0" fill="hold" grpId="2" nodeType="clickEffect">
                                  <p:stCondLst>
                                    <p:cond delay="0"/>
                                  </p:stCondLst>
                                  <p:childTnLst>
                                    <p:animScale>
                                      <p:cBhvr>
                                        <p:cTn id="87" dur="2000" fill="hold"/>
                                        <p:tgtEl>
                                          <p:spTgt spid="3">
                                            <p:txEl>
                                              <p:pRg st="4" end="4"/>
                                            </p:txEl>
                                          </p:spTgt>
                                        </p:tgtEl>
                                      </p:cBhvr>
                                      <p:by x="150000" y="150000"/>
                                    </p:animScale>
                                  </p:childTnLst>
                                </p:cTn>
                              </p:par>
                            </p:childTnLst>
                          </p:cTn>
                        </p:par>
                      </p:childTnLst>
                    </p:cTn>
                  </p:par>
                  <p:par>
                    <p:cTn id="88" fill="hold">
                      <p:stCondLst>
                        <p:cond delay="indefinite"/>
                      </p:stCondLst>
                      <p:childTnLst>
                        <p:par>
                          <p:cTn id="89" fill="hold">
                            <p:stCondLst>
                              <p:cond delay="0"/>
                            </p:stCondLst>
                            <p:childTnLst>
                              <p:par>
                                <p:cTn id="90" presetID="26" presetClass="emph" presetSubtype="0" fill="hold" grpId="3" nodeType="clickEffect">
                                  <p:stCondLst>
                                    <p:cond delay="0"/>
                                  </p:stCondLst>
                                  <p:childTnLst>
                                    <p:animEffect transition="out" filter="fade">
                                      <p:cBhvr>
                                        <p:cTn id="91" dur="500" tmFilter="0, 0; .2, .5; .8, .5; 1, 0"/>
                                        <p:tgtEl>
                                          <p:spTgt spid="3">
                                            <p:txEl>
                                              <p:pRg st="0" end="0"/>
                                            </p:txEl>
                                          </p:spTgt>
                                        </p:tgtEl>
                                      </p:cBhvr>
                                    </p:animEffect>
                                    <p:animScale>
                                      <p:cBhvr>
                                        <p:cTn id="92" dur="250" autoRev="1" fill="hold"/>
                                        <p:tgtEl>
                                          <p:spTgt spid="3">
                                            <p:txEl>
                                              <p:pRg st="0" end="0"/>
                                            </p:txEl>
                                          </p:spTgt>
                                        </p:tgtEl>
                                      </p:cBhvr>
                                      <p:by x="105000" y="105000"/>
                                    </p:animScale>
                                  </p:childTnLst>
                                </p:cTn>
                              </p:par>
                            </p:childTnLst>
                          </p:cTn>
                        </p:par>
                      </p:childTnLst>
                    </p:cTn>
                  </p:par>
                  <p:par>
                    <p:cTn id="93" fill="hold">
                      <p:stCondLst>
                        <p:cond delay="indefinite"/>
                      </p:stCondLst>
                      <p:childTnLst>
                        <p:par>
                          <p:cTn id="94" fill="hold">
                            <p:stCondLst>
                              <p:cond delay="0"/>
                            </p:stCondLst>
                            <p:childTnLst>
                              <p:par>
                                <p:cTn id="95" presetID="26" presetClass="emph" presetSubtype="0" fill="hold" grpId="3" nodeType="clickEffect">
                                  <p:stCondLst>
                                    <p:cond delay="0"/>
                                  </p:stCondLst>
                                  <p:childTnLst>
                                    <p:animEffect transition="out" filter="fade">
                                      <p:cBhvr>
                                        <p:cTn id="96" dur="500" tmFilter="0, 0; .2, .5; .8, .5; 1, 0"/>
                                        <p:tgtEl>
                                          <p:spTgt spid="3">
                                            <p:txEl>
                                              <p:pRg st="1" end="1"/>
                                            </p:txEl>
                                          </p:spTgt>
                                        </p:tgtEl>
                                      </p:cBhvr>
                                    </p:animEffect>
                                    <p:animScale>
                                      <p:cBhvr>
                                        <p:cTn id="97" dur="250" autoRev="1" fill="hold"/>
                                        <p:tgtEl>
                                          <p:spTgt spid="3">
                                            <p:txEl>
                                              <p:pRg st="1" end="1"/>
                                            </p:txEl>
                                          </p:spTgt>
                                        </p:tgtEl>
                                      </p:cBhvr>
                                      <p:by x="105000" y="105000"/>
                                    </p:animScale>
                                  </p:childTnLst>
                                </p:cTn>
                              </p:par>
                            </p:childTnLst>
                          </p:cTn>
                        </p:par>
                      </p:childTnLst>
                    </p:cTn>
                  </p:par>
                  <p:par>
                    <p:cTn id="98" fill="hold">
                      <p:stCondLst>
                        <p:cond delay="indefinite"/>
                      </p:stCondLst>
                      <p:childTnLst>
                        <p:par>
                          <p:cTn id="99" fill="hold">
                            <p:stCondLst>
                              <p:cond delay="0"/>
                            </p:stCondLst>
                            <p:childTnLst>
                              <p:par>
                                <p:cTn id="100" presetID="26" presetClass="emph" presetSubtype="0" fill="hold" grpId="3" nodeType="clickEffect">
                                  <p:stCondLst>
                                    <p:cond delay="0"/>
                                  </p:stCondLst>
                                  <p:childTnLst>
                                    <p:animEffect transition="out" filter="fade">
                                      <p:cBhvr>
                                        <p:cTn id="101" dur="500" tmFilter="0, 0; .2, .5; .8, .5; 1, 0"/>
                                        <p:tgtEl>
                                          <p:spTgt spid="3">
                                            <p:txEl>
                                              <p:pRg st="2" end="2"/>
                                            </p:txEl>
                                          </p:spTgt>
                                        </p:tgtEl>
                                      </p:cBhvr>
                                    </p:animEffect>
                                    <p:animScale>
                                      <p:cBhvr>
                                        <p:cTn id="102" dur="250" autoRev="1" fill="hold"/>
                                        <p:tgtEl>
                                          <p:spTgt spid="3">
                                            <p:txEl>
                                              <p:pRg st="2" end="2"/>
                                            </p:txEl>
                                          </p:spTgt>
                                        </p:tgtEl>
                                      </p:cBhvr>
                                      <p:by x="105000" y="105000"/>
                                    </p:animScale>
                                  </p:childTnLst>
                                </p:cTn>
                              </p:par>
                            </p:childTnLst>
                          </p:cTn>
                        </p:par>
                      </p:childTnLst>
                    </p:cTn>
                  </p:par>
                  <p:par>
                    <p:cTn id="103" fill="hold">
                      <p:stCondLst>
                        <p:cond delay="indefinite"/>
                      </p:stCondLst>
                      <p:childTnLst>
                        <p:par>
                          <p:cTn id="104" fill="hold">
                            <p:stCondLst>
                              <p:cond delay="0"/>
                            </p:stCondLst>
                            <p:childTnLst>
                              <p:par>
                                <p:cTn id="105" presetID="26" presetClass="emph" presetSubtype="0" fill="hold" grpId="3" nodeType="clickEffect">
                                  <p:stCondLst>
                                    <p:cond delay="0"/>
                                  </p:stCondLst>
                                  <p:childTnLst>
                                    <p:animEffect transition="out" filter="fade">
                                      <p:cBhvr>
                                        <p:cTn id="106" dur="500" tmFilter="0, 0; .2, .5; .8, .5; 1, 0"/>
                                        <p:tgtEl>
                                          <p:spTgt spid="3">
                                            <p:txEl>
                                              <p:pRg st="3" end="3"/>
                                            </p:txEl>
                                          </p:spTgt>
                                        </p:tgtEl>
                                      </p:cBhvr>
                                    </p:animEffect>
                                    <p:animScale>
                                      <p:cBhvr>
                                        <p:cTn id="107" dur="250" autoRev="1" fill="hold"/>
                                        <p:tgtEl>
                                          <p:spTgt spid="3">
                                            <p:txEl>
                                              <p:pRg st="3" end="3"/>
                                            </p:txEl>
                                          </p:spTgt>
                                        </p:tgtEl>
                                      </p:cBhvr>
                                      <p:by x="105000" y="105000"/>
                                    </p:animScale>
                                  </p:childTnLst>
                                </p:cTn>
                              </p:par>
                            </p:childTnLst>
                          </p:cTn>
                        </p:par>
                      </p:childTnLst>
                    </p:cTn>
                  </p:par>
                  <p:par>
                    <p:cTn id="108" fill="hold">
                      <p:stCondLst>
                        <p:cond delay="indefinite"/>
                      </p:stCondLst>
                      <p:childTnLst>
                        <p:par>
                          <p:cTn id="109" fill="hold">
                            <p:stCondLst>
                              <p:cond delay="0"/>
                            </p:stCondLst>
                            <p:childTnLst>
                              <p:par>
                                <p:cTn id="110" presetID="26" presetClass="emph" presetSubtype="0" fill="hold" grpId="3" nodeType="clickEffect">
                                  <p:stCondLst>
                                    <p:cond delay="0"/>
                                  </p:stCondLst>
                                  <p:childTnLst>
                                    <p:animEffect transition="out" filter="fade">
                                      <p:cBhvr>
                                        <p:cTn id="111" dur="500" tmFilter="0, 0; .2, .5; .8, .5; 1, 0"/>
                                        <p:tgtEl>
                                          <p:spTgt spid="3">
                                            <p:txEl>
                                              <p:pRg st="4" end="4"/>
                                            </p:txEl>
                                          </p:spTgt>
                                        </p:tgtEl>
                                      </p:cBhvr>
                                    </p:animEffect>
                                    <p:animScale>
                                      <p:cBhvr>
                                        <p:cTn id="112" dur="250" autoRev="1" fill="hold"/>
                                        <p:tgtEl>
                                          <p:spTgt spid="3">
                                            <p:txEl>
                                              <p:pRg st="4" end="4"/>
                                            </p:txEl>
                                          </p:spTgt>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P spid="3" grpId="2" build="p"/>
      <p:bldP spid="3" grpId="3"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E69941-A6C2-401D-8998-59ACD2FF71AD}"/>
              </a:ext>
            </a:extLst>
          </p:cNvPr>
          <p:cNvSpPr>
            <a:spLocks noGrp="1"/>
          </p:cNvSpPr>
          <p:nvPr>
            <p:ph type="title"/>
          </p:nvPr>
        </p:nvSpPr>
        <p:spPr/>
        <p:txBody>
          <a:bodyPr/>
          <a:lstStyle/>
          <a:p>
            <a:pPr algn="r"/>
            <a:r>
              <a:rPr lang="ar-EG" b="1" dirty="0"/>
              <a:t>بعض الصعوبات التي تواجه تطبيق الأساليب الحديثة للتنمية التنظيمية:</a:t>
            </a:r>
            <a:endParaRPr lang="ar-EG" dirty="0"/>
          </a:p>
        </p:txBody>
      </p:sp>
      <p:sp>
        <p:nvSpPr>
          <p:cNvPr id="3" name="Content Placeholder 2">
            <a:extLst>
              <a:ext uri="{FF2B5EF4-FFF2-40B4-BE49-F238E27FC236}">
                <a16:creationId xmlns:a16="http://schemas.microsoft.com/office/drawing/2014/main" id="{524A4160-2807-4F67-8283-CAC29AD00E63}"/>
              </a:ext>
            </a:extLst>
          </p:cNvPr>
          <p:cNvSpPr>
            <a:spLocks noGrp="1"/>
          </p:cNvSpPr>
          <p:nvPr>
            <p:ph idx="1"/>
          </p:nvPr>
        </p:nvSpPr>
        <p:spPr/>
        <p:txBody>
          <a:bodyPr>
            <a:normAutofit/>
          </a:bodyPr>
          <a:lstStyle/>
          <a:p>
            <a:r>
              <a:rPr lang="ar-SA" sz="2800" dirty="0">
                <a:latin typeface="Simplified Arabic" panose="02020603050405020304" pitchFamily="18" charset="-78"/>
                <a:cs typeface="Simplified Arabic" panose="02020603050405020304" pitchFamily="18" charset="-78"/>
              </a:rPr>
              <a:t>وهناك عوامل ديموجرافية يجب مراعاتها عند إحداث التغيير مثل السن   – الجنس – ومدة الخدمة – المؤهلات الدراسية. </a:t>
            </a:r>
            <a:endParaRPr lang="en-US" sz="2800" dirty="0">
              <a:latin typeface="Simplified Arabic" panose="02020603050405020304" pitchFamily="18" charset="-78"/>
              <a:cs typeface="Simplified Arabic" panose="02020603050405020304" pitchFamily="18" charset="-78"/>
            </a:endParaRPr>
          </a:p>
          <a:p>
            <a:r>
              <a:rPr lang="ar-SA" sz="2800" dirty="0">
                <a:latin typeface="Simplified Arabic" panose="02020603050405020304" pitchFamily="18" charset="-78"/>
                <a:cs typeface="Simplified Arabic" panose="02020603050405020304" pitchFamily="18" charset="-78"/>
              </a:rPr>
              <a:t>فكبار السن والإناث والأحدث خدمة والأقل مؤهلا أكثر مقاومة للتغيير من الفئات المقابلة لكل منهم، كما أن كمية المقاومة ودرجتها تتناسب عكسيا مع كمية المشاركة ودرجتها، وهذه هي فلسفة التنمية التنظيمية ووسيلتها لإدارة مقاومة التغيير لصالح تحسين العلاقات التنظيمية.  فلا يمكن كبت المقاومة أو الصراع، ولا يجب التقليل من شأنه، وإلا تحولت مؤسساتنا إلى وحدات راكدة ساكنة.</a:t>
            </a:r>
            <a:endParaRPr lang="ar-EG" sz="2800" dirty="0">
              <a:latin typeface="Simplified Arabic" panose="02020603050405020304" pitchFamily="18" charset="-78"/>
              <a:cs typeface="Simplified Arabic" panose="02020603050405020304" pitchFamily="18" charset="-78"/>
            </a:endParaRPr>
          </a:p>
        </p:txBody>
      </p:sp>
    </p:spTree>
    <p:extLst>
      <p:ext uri="{BB962C8B-B14F-4D97-AF65-F5344CB8AC3E}">
        <p14:creationId xmlns:p14="http://schemas.microsoft.com/office/powerpoint/2010/main" val="31939353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par>
                                <p:cTn id="8" presetID="22" presetClass="entr" presetSubtype="4"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down)">
                                      <p:cBhvr>
                                        <p:cTn id="10"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589184-659E-4568-9498-FA83276160BE}"/>
              </a:ext>
            </a:extLst>
          </p:cNvPr>
          <p:cNvSpPr>
            <a:spLocks noGrp="1"/>
          </p:cNvSpPr>
          <p:nvPr>
            <p:ph type="title"/>
          </p:nvPr>
        </p:nvSpPr>
        <p:spPr/>
        <p:txBody>
          <a:bodyPr>
            <a:normAutofit fontScale="90000"/>
          </a:bodyPr>
          <a:lstStyle/>
          <a:p>
            <a:pPr algn="r"/>
            <a:r>
              <a:rPr lang="ar-EG" dirty="0"/>
              <a:t>الدروس المستفادة في مجال التنمية التنظيمية وكيفية توظيفها في مجال إدارة المؤسسة التربوية  : </a:t>
            </a:r>
          </a:p>
        </p:txBody>
      </p:sp>
      <p:sp>
        <p:nvSpPr>
          <p:cNvPr id="3" name="Content Placeholder 2">
            <a:extLst>
              <a:ext uri="{FF2B5EF4-FFF2-40B4-BE49-F238E27FC236}">
                <a16:creationId xmlns:a16="http://schemas.microsoft.com/office/drawing/2014/main" id="{03AB539E-2BCA-4436-91B8-95CEED0E9C36}"/>
              </a:ext>
            </a:extLst>
          </p:cNvPr>
          <p:cNvSpPr>
            <a:spLocks noGrp="1"/>
          </p:cNvSpPr>
          <p:nvPr>
            <p:ph idx="1"/>
          </p:nvPr>
        </p:nvSpPr>
        <p:spPr>
          <a:xfrm>
            <a:off x="677334" y="2160589"/>
            <a:ext cx="8596668" cy="4697411"/>
          </a:xfrm>
        </p:spPr>
        <p:txBody>
          <a:bodyPr>
            <a:normAutofit fontScale="85000" lnSpcReduction="20000"/>
          </a:bodyPr>
          <a:lstStyle/>
          <a:p>
            <a:r>
              <a:rPr lang="ar-SA" sz="2600" dirty="0">
                <a:latin typeface="Simplified Arabic" panose="02020603050405020304" pitchFamily="18" charset="-78"/>
                <a:cs typeface="Simplified Arabic" panose="02020603050405020304" pitchFamily="18" charset="-78"/>
              </a:rPr>
              <a:t>لم تعد المؤسسات التربوية  وغيرها من مؤسسات التعليم العالي مقصورة علي الصفوة وعلية القول، بل أصبحت مؤسسات قومية تلتحق بها أعداد متزايدة من كافة قطاعات المجتمع، وفي ضوء هذه الإطلالة تأتي الدروس المستفادة علي النحو الأتي :   </a:t>
            </a:r>
            <a:endParaRPr lang="en-US" sz="2600" dirty="0">
              <a:latin typeface="Simplified Arabic" panose="02020603050405020304" pitchFamily="18" charset="-78"/>
              <a:cs typeface="Simplified Arabic" panose="02020603050405020304" pitchFamily="18" charset="-78"/>
            </a:endParaRPr>
          </a:p>
          <a:p>
            <a:pPr lvl="0"/>
            <a:r>
              <a:rPr lang="ar-SA" sz="2600" dirty="0">
                <a:latin typeface="Simplified Arabic" panose="02020603050405020304" pitchFamily="18" charset="-78"/>
                <a:cs typeface="Simplified Arabic" panose="02020603050405020304" pitchFamily="18" charset="-78"/>
              </a:rPr>
              <a:t>التضحية بأسلوب التعليم الشامل لإفساح المجال للتخصص بعد أن بات الأمر حتمياً يفرضه تنامي المعرفة وظروف العصر.   </a:t>
            </a:r>
            <a:endParaRPr lang="en-US" sz="2600" dirty="0">
              <a:latin typeface="Simplified Arabic" panose="02020603050405020304" pitchFamily="18" charset="-78"/>
              <a:cs typeface="Simplified Arabic" panose="02020603050405020304" pitchFamily="18" charset="-78"/>
            </a:endParaRPr>
          </a:p>
          <a:p>
            <a:pPr lvl="0"/>
            <a:r>
              <a:rPr lang="ar-SA" sz="2600" dirty="0">
                <a:latin typeface="Simplified Arabic" panose="02020603050405020304" pitchFamily="18" charset="-78"/>
                <a:cs typeface="Simplified Arabic" panose="02020603050405020304" pitchFamily="18" charset="-78"/>
              </a:rPr>
              <a:t>زيادة التوجه نحو تدويل نظم المعلومات حيث أصبحت الشبكة العنكبوتية هي الأداة الجديدة التي تجمع بين البشر وتجعل الحدود بين الدول أقل أهمية.  </a:t>
            </a:r>
            <a:endParaRPr lang="en-US" sz="2600" dirty="0">
              <a:latin typeface="Simplified Arabic" panose="02020603050405020304" pitchFamily="18" charset="-78"/>
              <a:cs typeface="Simplified Arabic" panose="02020603050405020304" pitchFamily="18" charset="-78"/>
            </a:endParaRPr>
          </a:p>
          <a:p>
            <a:pPr lvl="0"/>
            <a:r>
              <a:rPr lang="ar-SA" sz="2600" dirty="0">
                <a:latin typeface="Simplified Arabic" panose="02020603050405020304" pitchFamily="18" charset="-78"/>
                <a:cs typeface="Simplified Arabic" panose="02020603050405020304" pitchFamily="18" charset="-78"/>
              </a:rPr>
              <a:t>التركيز علي إعطاء الحرية لكل أطراف الحرم الجامعي سواء كان يعمل في الجهاز الأكاديمي أو الجهاز الإداري بالإضافة إلي الطلاب مع تدعيم الحوار في كل الاتجاهات، وخاصة خلال الانتقال السريع للمعارف، وهذا يعني أن الاعتماد المتبادل أصبح سمة العصر.  </a:t>
            </a:r>
            <a:endParaRPr lang="en-US" sz="2600" dirty="0">
              <a:latin typeface="Simplified Arabic" panose="02020603050405020304" pitchFamily="18" charset="-78"/>
              <a:cs typeface="Simplified Arabic" panose="02020603050405020304" pitchFamily="18" charset="-78"/>
            </a:endParaRPr>
          </a:p>
          <a:p>
            <a:pPr lvl="0"/>
            <a:r>
              <a:rPr lang="ar-SA" sz="2600" dirty="0">
                <a:latin typeface="Simplified Arabic" panose="02020603050405020304" pitchFamily="18" charset="-78"/>
                <a:cs typeface="Simplified Arabic" panose="02020603050405020304" pitchFamily="18" charset="-78"/>
              </a:rPr>
              <a:t>التركيز علي بناء الشخصية أكثر من استيعاب من المعلومات الفعلية، حيث أن التزايد المستمر في حجم المعارف وقدرات تخزين ومعالجة البيانات التي توفرها التقنية الحديثة جعلت ما نتذكره أقل أهمية مما نفهمه، وبناء الشخصية هنا يعني القدرة علي التعامل مع مشكلات العصر المعقدة.   </a:t>
            </a:r>
            <a:endParaRPr lang="en-US" sz="2600" dirty="0">
              <a:latin typeface="Simplified Arabic" panose="02020603050405020304" pitchFamily="18" charset="-78"/>
              <a:cs typeface="Simplified Arabic" panose="02020603050405020304" pitchFamily="18" charset="-78"/>
            </a:endParaRPr>
          </a:p>
          <a:p>
            <a:endParaRPr lang="ar-EG" dirty="0"/>
          </a:p>
        </p:txBody>
      </p:sp>
    </p:spTree>
    <p:extLst>
      <p:ext uri="{BB962C8B-B14F-4D97-AF65-F5344CB8AC3E}">
        <p14:creationId xmlns:p14="http://schemas.microsoft.com/office/powerpoint/2010/main" val="25851742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6B11AA-B42B-47DC-B7EB-91CDC880E837}"/>
              </a:ext>
            </a:extLst>
          </p:cNvPr>
          <p:cNvSpPr>
            <a:spLocks noGrp="1"/>
          </p:cNvSpPr>
          <p:nvPr>
            <p:ph type="title"/>
          </p:nvPr>
        </p:nvSpPr>
        <p:spPr/>
        <p:txBody>
          <a:bodyPr>
            <a:normAutofit fontScale="90000"/>
          </a:bodyPr>
          <a:lstStyle/>
          <a:p>
            <a:pPr algn="r"/>
            <a:r>
              <a:rPr lang="ar-EG" dirty="0"/>
              <a:t>الدروس المستفادة في مجال التنمية التنظيمية وكيفية توظيفها في مجال إدارة المؤسسة التربوية</a:t>
            </a:r>
          </a:p>
        </p:txBody>
      </p:sp>
      <p:sp>
        <p:nvSpPr>
          <p:cNvPr id="3" name="Content Placeholder 2">
            <a:extLst>
              <a:ext uri="{FF2B5EF4-FFF2-40B4-BE49-F238E27FC236}">
                <a16:creationId xmlns:a16="http://schemas.microsoft.com/office/drawing/2014/main" id="{A2157C99-31F3-4984-A92F-DCB836076ACF}"/>
              </a:ext>
            </a:extLst>
          </p:cNvPr>
          <p:cNvSpPr>
            <a:spLocks noGrp="1"/>
          </p:cNvSpPr>
          <p:nvPr>
            <p:ph idx="1"/>
          </p:nvPr>
        </p:nvSpPr>
        <p:spPr>
          <a:xfrm>
            <a:off x="677334" y="1772529"/>
            <a:ext cx="9831232" cy="5303520"/>
          </a:xfrm>
        </p:spPr>
        <p:txBody>
          <a:bodyPr>
            <a:normAutofit/>
          </a:bodyPr>
          <a:lstStyle/>
          <a:p>
            <a:pPr lvl="0">
              <a:lnSpc>
                <a:spcPct val="80000"/>
              </a:lnSpc>
            </a:pPr>
            <a:r>
              <a:rPr lang="ar-SA" sz="2400" dirty="0">
                <a:latin typeface="Simplified Arabic" panose="02020603050405020304" pitchFamily="18" charset="-78"/>
                <a:cs typeface="Simplified Arabic" panose="02020603050405020304" pitchFamily="18" charset="-78"/>
              </a:rPr>
              <a:t>إضفاء الأولوية علي إعادة التوجيه العام لأهداف الإدارة الجامعية حتى تستطيع أن تكون كوادر بشرية قادرة علي التكيف مع متطلبات عالم المستقبل. </a:t>
            </a:r>
            <a:endParaRPr lang="en-US" sz="2400" dirty="0">
              <a:latin typeface="Simplified Arabic" panose="02020603050405020304" pitchFamily="18" charset="-78"/>
              <a:cs typeface="Simplified Arabic" panose="02020603050405020304" pitchFamily="18" charset="-78"/>
            </a:endParaRPr>
          </a:p>
          <a:p>
            <a:pPr lvl="0">
              <a:lnSpc>
                <a:spcPct val="80000"/>
              </a:lnSpc>
            </a:pPr>
            <a:r>
              <a:rPr lang="ar-SA" sz="2400" dirty="0">
                <a:latin typeface="Simplified Arabic" panose="02020603050405020304" pitchFamily="18" charset="-78"/>
                <a:cs typeface="Simplified Arabic" panose="02020603050405020304" pitchFamily="18" charset="-78"/>
              </a:rPr>
              <a:t>أصبحت التربية الكوكبية ممتدة لدرجة أنها تشمل المعرفة ومهارات صنع القرار، والمشاركة في تنمية المجتمع المحلي، ودراسة المجتمع الأكبر، والاهتمام بما وراء الحدود.  </a:t>
            </a:r>
            <a:endParaRPr lang="en-US" sz="2400" dirty="0">
              <a:latin typeface="Simplified Arabic" panose="02020603050405020304" pitchFamily="18" charset="-78"/>
              <a:cs typeface="Simplified Arabic" panose="02020603050405020304" pitchFamily="18" charset="-78"/>
            </a:endParaRPr>
          </a:p>
          <a:p>
            <a:pPr lvl="0">
              <a:lnSpc>
                <a:spcPct val="80000"/>
              </a:lnSpc>
            </a:pPr>
            <a:r>
              <a:rPr lang="ar-SA" sz="2400" dirty="0">
                <a:latin typeface="Simplified Arabic" panose="02020603050405020304" pitchFamily="18" charset="-78"/>
                <a:cs typeface="Simplified Arabic" panose="02020603050405020304" pitchFamily="18" charset="-78"/>
              </a:rPr>
              <a:t>تفرض طبيعة العصر علي رجال الإدارة بوجه عام والإدارة الجامعية بوجه خاص القدرة علي الحوار والنقاش حتى يستطيع التعامل مع الطبيعة الجدلية لإنسان التربية الكوكبية، وذلك من خلال لعب الأدوار المختلفة، والمشاركة الفاعلة في برامج تنمية المجتمع وحل قضاياه أو مشكلاته.   </a:t>
            </a:r>
            <a:endParaRPr lang="en-US" sz="2400" dirty="0">
              <a:latin typeface="Simplified Arabic" panose="02020603050405020304" pitchFamily="18" charset="-78"/>
              <a:cs typeface="Simplified Arabic" panose="02020603050405020304" pitchFamily="18" charset="-78"/>
            </a:endParaRPr>
          </a:p>
          <a:p>
            <a:pPr lvl="0">
              <a:lnSpc>
                <a:spcPct val="80000"/>
              </a:lnSpc>
            </a:pPr>
            <a:r>
              <a:rPr lang="ar-SA" sz="2400" dirty="0">
                <a:latin typeface="Simplified Arabic" panose="02020603050405020304" pitchFamily="18" charset="-78"/>
                <a:cs typeface="Simplified Arabic" panose="02020603050405020304" pitchFamily="18" charset="-78"/>
              </a:rPr>
              <a:t>تحديد الاتجاهات المتعددة والتي يمكن أن تتداخل من أجل التعامل مع المستقب</a:t>
            </a:r>
            <a:r>
              <a:rPr lang="ar-EG" sz="2400" dirty="0">
                <a:latin typeface="Simplified Arabic" panose="02020603050405020304" pitchFamily="18" charset="-78"/>
                <a:cs typeface="Simplified Arabic" panose="02020603050405020304" pitchFamily="18" charset="-78"/>
              </a:rPr>
              <a:t>.</a:t>
            </a:r>
          </a:p>
          <a:p>
            <a:pPr lvl="0">
              <a:lnSpc>
                <a:spcPct val="80000"/>
              </a:lnSpc>
            </a:pPr>
            <a:r>
              <a:rPr lang="ar-SA" sz="2400" dirty="0">
                <a:latin typeface="Simplified Arabic" panose="02020603050405020304" pitchFamily="18" charset="-78"/>
                <a:cs typeface="Simplified Arabic" panose="02020603050405020304" pitchFamily="18" charset="-78"/>
              </a:rPr>
              <a:t>الأخذ بالتطورات المعاصرة في مجال التقنية، مع الاهتمام  بالاتصالات عن بعد.  </a:t>
            </a:r>
            <a:endParaRPr lang="en-US" sz="2400" dirty="0">
              <a:latin typeface="Simplified Arabic" panose="02020603050405020304" pitchFamily="18" charset="-78"/>
              <a:cs typeface="Simplified Arabic" panose="02020603050405020304" pitchFamily="18" charset="-78"/>
            </a:endParaRPr>
          </a:p>
          <a:p>
            <a:pPr lvl="0">
              <a:lnSpc>
                <a:spcPct val="80000"/>
              </a:lnSpc>
            </a:pPr>
            <a:r>
              <a:rPr lang="ar-SA" sz="2400" dirty="0">
                <a:latin typeface="Simplified Arabic" panose="02020603050405020304" pitchFamily="18" charset="-78"/>
                <a:cs typeface="Simplified Arabic" panose="02020603050405020304" pitchFamily="18" charset="-78"/>
              </a:rPr>
              <a:t>الاهتمام بالوعي العولمي حتى يستطيع الإداري مواجهة تحديات المستقبل، مع استيعاب قيم القرية الكوكبية ابتداءً من المنزل ومروراً بالمدرسة و انتهاءً بالمؤسسة التربوية وأخيرا مؤسسات العمل علي اختلاف أشكالها وتباين فلسفاتها.    </a:t>
            </a:r>
            <a:endParaRPr lang="en-US" sz="2400" dirty="0">
              <a:latin typeface="Simplified Arabic" panose="02020603050405020304" pitchFamily="18" charset="-78"/>
              <a:cs typeface="Simplified Arabic" panose="02020603050405020304" pitchFamily="18" charset="-78"/>
            </a:endParaRPr>
          </a:p>
          <a:p>
            <a:endParaRPr lang="ar-EG" dirty="0"/>
          </a:p>
        </p:txBody>
      </p:sp>
    </p:spTree>
    <p:extLst>
      <p:ext uri="{BB962C8B-B14F-4D97-AF65-F5344CB8AC3E}">
        <p14:creationId xmlns:p14="http://schemas.microsoft.com/office/powerpoint/2010/main" val="20617670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down)">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5492BB-D20D-4328-9AD7-6A06FB30D1DF}"/>
              </a:ext>
            </a:extLst>
          </p:cNvPr>
          <p:cNvSpPr>
            <a:spLocks noGrp="1"/>
          </p:cNvSpPr>
          <p:nvPr>
            <p:ph type="title"/>
          </p:nvPr>
        </p:nvSpPr>
        <p:spPr/>
        <p:txBody>
          <a:bodyPr/>
          <a:lstStyle/>
          <a:p>
            <a:pPr algn="r"/>
            <a:r>
              <a:rPr lang="ar-EG" dirty="0"/>
              <a:t>مقدمة:</a:t>
            </a:r>
          </a:p>
        </p:txBody>
      </p:sp>
      <p:sp>
        <p:nvSpPr>
          <p:cNvPr id="3" name="Content Placeholder 2">
            <a:extLst>
              <a:ext uri="{FF2B5EF4-FFF2-40B4-BE49-F238E27FC236}">
                <a16:creationId xmlns:a16="http://schemas.microsoft.com/office/drawing/2014/main" id="{E4D9A0B2-E562-4D1F-84C1-517C5FA6B19E}"/>
              </a:ext>
            </a:extLst>
          </p:cNvPr>
          <p:cNvSpPr>
            <a:spLocks noGrp="1"/>
          </p:cNvSpPr>
          <p:nvPr>
            <p:ph idx="1"/>
          </p:nvPr>
        </p:nvSpPr>
        <p:spPr/>
        <p:txBody>
          <a:bodyPr>
            <a:normAutofit fontScale="70000" lnSpcReduction="20000"/>
          </a:bodyPr>
          <a:lstStyle/>
          <a:p>
            <a:pPr algn="r"/>
            <a:r>
              <a:rPr lang="ar-EG" sz="4800" dirty="0"/>
              <a:t>    </a:t>
            </a:r>
            <a:r>
              <a:rPr lang="ar-SA" sz="4800" dirty="0"/>
              <a:t>تهتم التنمية التنظيمية بتوفير جماعة تنظيمية متماسكة ذات علاقات تنظيمية جيدة من منطلق أن المؤسسة لم تعد موجودة فقط لتشغيل العاملين والحصول على نتائج أعمالهم، ولكنها أيضا نظام اجتماعي نفسي يساعد الأعضاء على إشباع حاجاتهم الاجتماعية والنفسية بغية الحصول على أفضل طاقات وأراء وأفكار العاملين لديها. </a:t>
            </a:r>
            <a:endParaRPr lang="en-US" sz="4800" dirty="0"/>
          </a:p>
          <a:p>
            <a:pPr algn="r"/>
            <a:endParaRPr lang="ar-EG" dirty="0"/>
          </a:p>
        </p:txBody>
      </p:sp>
    </p:spTree>
    <p:extLst>
      <p:ext uri="{BB962C8B-B14F-4D97-AF65-F5344CB8AC3E}">
        <p14:creationId xmlns:p14="http://schemas.microsoft.com/office/powerpoint/2010/main" val="19285255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7" presetClass="emph" presetSubtype="0" fill="remove" grpId="0" nodeType="clickEffect">
                                  <p:stCondLst>
                                    <p:cond delay="0"/>
                                  </p:stCondLst>
                                  <p:childTnLst>
                                    <p:animClr clrSpc="rgb" dir="cw">
                                      <p:cBhvr override="childStyle">
                                        <p:cTn id="11" dur="250" autoRev="1" fill="remove"/>
                                        <p:tgtEl>
                                          <p:spTgt spid="3">
                                            <p:txEl>
                                              <p:pRg st="0" end="0"/>
                                            </p:txEl>
                                          </p:spTgt>
                                        </p:tgtEl>
                                        <p:attrNameLst>
                                          <p:attrName>style.color</p:attrName>
                                        </p:attrNameLst>
                                      </p:cBhvr>
                                      <p:to>
                                        <a:schemeClr val="bg1"/>
                                      </p:to>
                                    </p:animClr>
                                    <p:animClr clrSpc="rgb" dir="cw">
                                      <p:cBhvr>
                                        <p:cTn id="12" dur="250" autoRev="1" fill="remove"/>
                                        <p:tgtEl>
                                          <p:spTgt spid="3">
                                            <p:txEl>
                                              <p:pRg st="0" end="0"/>
                                            </p:txEl>
                                          </p:spTgt>
                                        </p:tgtEl>
                                        <p:attrNameLst>
                                          <p:attrName>fillcolor</p:attrName>
                                        </p:attrNameLst>
                                      </p:cBhvr>
                                      <p:to>
                                        <a:schemeClr val="bg1"/>
                                      </p:to>
                                    </p:animClr>
                                    <p:set>
                                      <p:cBhvr>
                                        <p:cTn id="13" dur="250" autoRev="1" fill="remove"/>
                                        <p:tgtEl>
                                          <p:spTgt spid="3">
                                            <p:txEl>
                                              <p:pRg st="0" end="0"/>
                                            </p:txEl>
                                          </p:spTgt>
                                        </p:tgtEl>
                                        <p:attrNameLst>
                                          <p:attrName>fill.type</p:attrName>
                                        </p:attrNameLst>
                                      </p:cBhvr>
                                      <p:to>
                                        <p:strVal val="solid"/>
                                      </p:to>
                                    </p:set>
                                    <p:set>
                                      <p:cBhvr>
                                        <p:cTn id="14" dur="250" autoRev="1" fill="remove"/>
                                        <p:tgtEl>
                                          <p:spTgt spid="3">
                                            <p:txEl>
                                              <p:pRg st="0" end="0"/>
                                            </p:txEl>
                                          </p:spTgt>
                                        </p:tgtEl>
                                        <p:attrNameLst>
                                          <p:attrName>fill.on</p:attrName>
                                        </p:attrNameLst>
                                      </p:cBhvr>
                                      <p:to>
                                        <p:strVal val="true"/>
                                      </p:to>
                                    </p:set>
                                  </p:childTnLst>
                                </p:cTn>
                              </p:par>
                            </p:childTnLst>
                          </p:cTn>
                        </p:par>
                      </p:childTnLst>
                    </p:cTn>
                  </p:par>
                  <p:par>
                    <p:cTn id="15" fill="hold">
                      <p:stCondLst>
                        <p:cond delay="indefinite"/>
                      </p:stCondLst>
                      <p:childTnLst>
                        <p:par>
                          <p:cTn id="16" fill="hold">
                            <p:stCondLst>
                              <p:cond delay="0"/>
                            </p:stCondLst>
                            <p:childTnLst>
                              <p:par>
                                <p:cTn id="17" presetID="24" presetClass="emph" presetSubtype="0" fill="hold" nodeType="clickEffect">
                                  <p:stCondLst>
                                    <p:cond delay="0"/>
                                  </p:stCondLst>
                                  <p:childTnLst>
                                    <p:animClr clrSpc="hsl" dir="cw">
                                      <p:cBhvr override="childStyle">
                                        <p:cTn id="18" dur="500" fill="hold"/>
                                        <p:tgtEl>
                                          <p:spTgt spid="3">
                                            <p:txEl>
                                              <p:pRg st="0" end="0"/>
                                            </p:txEl>
                                          </p:spTgt>
                                        </p:tgtEl>
                                        <p:attrNameLst>
                                          <p:attrName>style.color</p:attrName>
                                        </p:attrNameLst>
                                      </p:cBhvr>
                                      <p:by>
                                        <p:hsl h="0" s="-12549" l="-25098"/>
                                      </p:by>
                                    </p:animClr>
                                    <p:animClr clrSpc="hsl" dir="cw">
                                      <p:cBhvr>
                                        <p:cTn id="19" dur="500" fill="hold"/>
                                        <p:tgtEl>
                                          <p:spTgt spid="3">
                                            <p:txEl>
                                              <p:pRg st="0" end="0"/>
                                            </p:txEl>
                                          </p:spTgt>
                                        </p:tgtEl>
                                        <p:attrNameLst>
                                          <p:attrName>fillcolor</p:attrName>
                                        </p:attrNameLst>
                                      </p:cBhvr>
                                      <p:by>
                                        <p:hsl h="0" s="-12549" l="-25098"/>
                                      </p:by>
                                    </p:animClr>
                                    <p:animClr clrSpc="hsl" dir="cw">
                                      <p:cBhvr>
                                        <p:cTn id="20" dur="500" fill="hold"/>
                                        <p:tgtEl>
                                          <p:spTgt spid="3">
                                            <p:txEl>
                                              <p:pRg st="0" end="0"/>
                                            </p:txEl>
                                          </p:spTgt>
                                        </p:tgtEl>
                                        <p:attrNameLst>
                                          <p:attrName>stroke.color</p:attrName>
                                        </p:attrNameLst>
                                      </p:cBhvr>
                                      <p:by>
                                        <p:hsl h="0" s="-12549" l="-25098"/>
                                      </p:by>
                                    </p:animClr>
                                    <p:set>
                                      <p:cBhvr>
                                        <p:cTn id="21" dur="500" fill="hold"/>
                                        <p:tgtEl>
                                          <p:spTgt spid="3">
                                            <p:txEl>
                                              <p:pRg st="0" end="0"/>
                                            </p:txEl>
                                          </p:spTgt>
                                        </p:tgtEl>
                                        <p:attrNameLst>
                                          <p:attrName>fill.type</p:attrName>
                                        </p:attrNameLst>
                                      </p:cBhvr>
                                      <p:to>
                                        <p:strVal val="solid"/>
                                      </p:to>
                                    </p:set>
                                  </p:childTnLst>
                                </p:cTn>
                              </p:par>
                            </p:childTnLst>
                          </p:cTn>
                        </p:par>
                      </p:childTnLst>
                    </p:cTn>
                  </p:par>
                  <p:par>
                    <p:cTn id="22" fill="hold">
                      <p:stCondLst>
                        <p:cond delay="indefinite"/>
                      </p:stCondLst>
                      <p:childTnLst>
                        <p:par>
                          <p:cTn id="23" fill="hold">
                            <p:stCondLst>
                              <p:cond delay="0"/>
                            </p:stCondLst>
                            <p:childTnLst>
                              <p:par>
                                <p:cTn id="24" presetID="8" presetClass="emph" presetSubtype="0" fill="hold" grpId="1" nodeType="clickEffect">
                                  <p:stCondLst>
                                    <p:cond delay="0"/>
                                  </p:stCondLst>
                                  <p:childTnLst>
                                    <p:animRot by="21600000">
                                      <p:cBhvr>
                                        <p:cTn id="25" dur="2000" fill="hold"/>
                                        <p:tgtEl>
                                          <p:spTgt spid="3">
                                            <p:txEl>
                                              <p:pRg st="0" end="0"/>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811BAC-F6E2-43B4-9858-CE8EDAB4E9AE}"/>
              </a:ext>
            </a:extLst>
          </p:cNvPr>
          <p:cNvSpPr>
            <a:spLocks noGrp="1"/>
          </p:cNvSpPr>
          <p:nvPr>
            <p:ph type="title"/>
          </p:nvPr>
        </p:nvSpPr>
        <p:spPr/>
        <p:txBody>
          <a:bodyPr/>
          <a:lstStyle/>
          <a:p>
            <a:pPr algn="r"/>
            <a:r>
              <a:rPr lang="ar-EG" dirty="0"/>
              <a:t>مفاهيم علمية : </a:t>
            </a:r>
          </a:p>
        </p:txBody>
      </p:sp>
      <p:sp>
        <p:nvSpPr>
          <p:cNvPr id="3" name="Content Placeholder 2">
            <a:extLst>
              <a:ext uri="{FF2B5EF4-FFF2-40B4-BE49-F238E27FC236}">
                <a16:creationId xmlns:a16="http://schemas.microsoft.com/office/drawing/2014/main" id="{E736B092-4E41-49DE-8E59-62D4D374936E}"/>
              </a:ext>
            </a:extLst>
          </p:cNvPr>
          <p:cNvSpPr>
            <a:spLocks noGrp="1"/>
          </p:cNvSpPr>
          <p:nvPr>
            <p:ph idx="1"/>
          </p:nvPr>
        </p:nvSpPr>
        <p:spPr>
          <a:xfrm>
            <a:off x="731520" y="1406768"/>
            <a:ext cx="11338560" cy="5190979"/>
          </a:xfrm>
        </p:spPr>
        <p:txBody>
          <a:bodyPr>
            <a:normAutofit fontScale="92500"/>
          </a:bodyPr>
          <a:lstStyle/>
          <a:p>
            <a:pPr lvl="8" algn="r"/>
            <a:r>
              <a:rPr lang="en-US" dirty="0"/>
              <a:t> </a:t>
            </a:r>
            <a:r>
              <a:rPr lang="ar-EG" sz="1800" b="1" dirty="0">
                <a:latin typeface="Simplified Arabic" panose="02020603050405020304" pitchFamily="18" charset="-78"/>
                <a:cs typeface="Simplified Arabic" panose="02020603050405020304" pitchFamily="18" charset="-78"/>
              </a:rPr>
              <a:t>الأسلوب: </a:t>
            </a:r>
            <a:r>
              <a:rPr lang="ar-SA" sz="1800" b="1" dirty="0">
                <a:latin typeface="Simplified Arabic" panose="02020603050405020304" pitchFamily="18" charset="-78"/>
                <a:cs typeface="Simplified Arabic" panose="02020603050405020304" pitchFamily="18" charset="-78"/>
              </a:rPr>
              <a:t>ونقصد به الطريقة أو المنهج الذي يحتوي على مجموعة خطوات يسير عليها رئيس المؤسسة لمواجه المشكلات التي تعترضها. </a:t>
            </a:r>
            <a:endParaRPr lang="ar-EG" sz="1800" b="1" dirty="0">
              <a:latin typeface="Simplified Arabic" panose="02020603050405020304" pitchFamily="18" charset="-78"/>
              <a:cs typeface="Simplified Arabic" panose="02020603050405020304" pitchFamily="18" charset="-78"/>
            </a:endParaRPr>
          </a:p>
          <a:p>
            <a:pPr lvl="8"/>
            <a:r>
              <a:rPr lang="ar-SA" sz="1800" b="1" dirty="0">
                <a:latin typeface="Simplified Arabic" panose="02020603050405020304" pitchFamily="18" charset="-78"/>
                <a:cs typeface="Simplified Arabic" panose="02020603050405020304" pitchFamily="18" charset="-78"/>
              </a:rPr>
              <a:t>أساليب التنمية التنظيمية</a:t>
            </a:r>
            <a:r>
              <a:rPr lang="ar-EG" sz="1800" b="1" dirty="0">
                <a:latin typeface="Simplified Arabic" panose="02020603050405020304" pitchFamily="18" charset="-78"/>
                <a:cs typeface="Simplified Arabic" panose="02020603050405020304" pitchFamily="18" charset="-78"/>
              </a:rPr>
              <a:t>: </a:t>
            </a:r>
            <a:r>
              <a:rPr lang="ar-SA" sz="1800" b="1" dirty="0">
                <a:latin typeface="Simplified Arabic" panose="02020603050405020304" pitchFamily="18" charset="-78"/>
                <a:cs typeface="Simplified Arabic" panose="02020603050405020304" pitchFamily="18" charset="-78"/>
              </a:rPr>
              <a:t>ونعني بها مجموعة من الأساليب العلمية التي تستخدم من أجل تحسين مهارات ومن اجل العاملين في المؤسسة و يطلق عليها أحيانا أساليب التدخل أو أساليب البحث التطبيقي أو أساليب إحداث التغيير المخطط، ومن أمثلتها : أسلوب تكوين جماعات العمل، أسلوب تدريب الحساسية، أسلوب تحليل العمليات، أسلوب البحوث التطبيقية، مع العلم أن تطبيق هذه الأساليب يخضع لظروف الموقف التنظيمي لكل أطرافه سواء الأعضاء أو الجماعة أو البيئة أو المناخ. </a:t>
            </a:r>
            <a:endParaRPr lang="en-US" sz="1800" b="1" dirty="0">
              <a:latin typeface="Simplified Arabic" panose="02020603050405020304" pitchFamily="18" charset="-78"/>
              <a:cs typeface="Simplified Arabic" panose="02020603050405020304" pitchFamily="18" charset="-78"/>
            </a:endParaRPr>
          </a:p>
          <a:p>
            <a:pPr lvl="8"/>
            <a:r>
              <a:rPr lang="ar-SA" sz="1800" b="1" dirty="0">
                <a:latin typeface="Simplified Arabic" panose="02020603050405020304" pitchFamily="18" charset="-78"/>
                <a:cs typeface="Simplified Arabic" panose="02020603050405020304" pitchFamily="18" charset="-78"/>
              </a:rPr>
              <a:t>البيئة التنظيمية</a:t>
            </a:r>
            <a:r>
              <a:rPr lang="ar-EG" sz="1800" b="1" dirty="0">
                <a:latin typeface="Simplified Arabic" panose="02020603050405020304" pitchFamily="18" charset="-78"/>
                <a:cs typeface="Simplified Arabic" panose="02020603050405020304" pitchFamily="18" charset="-78"/>
              </a:rPr>
              <a:t>: </a:t>
            </a:r>
            <a:r>
              <a:rPr lang="ar-SA" sz="1800" b="1" dirty="0">
                <a:latin typeface="Simplified Arabic" panose="02020603050405020304" pitchFamily="18" charset="-78"/>
                <a:cs typeface="Simplified Arabic" panose="02020603050405020304" pitchFamily="18" charset="-78"/>
              </a:rPr>
              <a:t>ونعني بها الوسط التنظيمي الذي تعيش فيه المؤسسة وتتفاعل معه فيؤثر فيها وتتأثر به من خلال الضوابط والقيود التي يفرضها هذا الوسط من أجل التكيف مع البيئة المجتمعية وتحقيق الأهداف المنوطة بالمؤسسة. </a:t>
            </a:r>
            <a:endParaRPr lang="ar-EG" sz="1800" b="1" dirty="0">
              <a:latin typeface="Simplified Arabic" panose="02020603050405020304" pitchFamily="18" charset="-78"/>
              <a:cs typeface="Simplified Arabic" panose="02020603050405020304" pitchFamily="18" charset="-78"/>
            </a:endParaRPr>
          </a:p>
          <a:p>
            <a:pPr lvl="8"/>
            <a:r>
              <a:rPr lang="ar-SA" sz="1800" b="1" dirty="0">
                <a:latin typeface="Simplified Arabic" panose="02020603050405020304" pitchFamily="18" charset="-78"/>
                <a:cs typeface="Simplified Arabic" panose="02020603050405020304" pitchFamily="18" charset="-78"/>
              </a:rPr>
              <a:t>الثقافة</a:t>
            </a:r>
            <a:r>
              <a:rPr lang="ar-SA" dirty="0"/>
              <a:t> </a:t>
            </a:r>
            <a:r>
              <a:rPr lang="ar-SA" sz="1800" b="1" dirty="0">
                <a:latin typeface="Simplified Arabic" panose="02020603050405020304" pitchFamily="18" charset="-78"/>
                <a:cs typeface="Simplified Arabic" panose="02020603050405020304" pitchFamily="18" charset="-78"/>
              </a:rPr>
              <a:t>التنظيمية</a:t>
            </a:r>
            <a:r>
              <a:rPr lang="ar-EG" sz="1800" b="1" dirty="0">
                <a:latin typeface="Simplified Arabic" panose="02020603050405020304" pitchFamily="18" charset="-78"/>
                <a:cs typeface="Simplified Arabic" panose="02020603050405020304" pitchFamily="18" charset="-78"/>
              </a:rPr>
              <a:t>: </a:t>
            </a:r>
            <a:r>
              <a:rPr lang="ar-SA" sz="1800" b="1" dirty="0">
                <a:latin typeface="Simplified Arabic" panose="02020603050405020304" pitchFamily="18" charset="-78"/>
                <a:cs typeface="Simplified Arabic" panose="02020603050405020304" pitchFamily="18" charset="-78"/>
              </a:rPr>
              <a:t>ونعني بها كل ما تؤمن به الجماعة داخل المؤسسة من قيم وعادات وتقاليد وأعراف، أي أنها تعتبر بمثابة أسلوب حياة للجماعة، وهي قابلة للتغيير ولكن من خلال اقتناع الجماعة التنظيمية ككل. </a:t>
            </a:r>
            <a:endParaRPr lang="en-US" sz="1800" b="1" dirty="0">
              <a:latin typeface="Simplified Arabic" panose="02020603050405020304" pitchFamily="18" charset="-78"/>
              <a:cs typeface="Simplified Arabic" panose="02020603050405020304" pitchFamily="18" charset="-78"/>
            </a:endParaRPr>
          </a:p>
          <a:p>
            <a:pPr lvl="8"/>
            <a:r>
              <a:rPr lang="ar-SA" sz="1800" b="1" dirty="0">
                <a:latin typeface="Simplified Arabic" panose="02020603050405020304" pitchFamily="18" charset="-78"/>
                <a:cs typeface="Simplified Arabic" panose="02020603050405020304" pitchFamily="18" charset="-78"/>
              </a:rPr>
              <a:t>الجماعة التنظيمية</a:t>
            </a:r>
            <a:r>
              <a:rPr lang="ar-EG" sz="1800" b="1" dirty="0">
                <a:latin typeface="Simplified Arabic" panose="02020603050405020304" pitchFamily="18" charset="-78"/>
                <a:cs typeface="Simplified Arabic" panose="02020603050405020304" pitchFamily="18" charset="-78"/>
              </a:rPr>
              <a:t>: </a:t>
            </a:r>
            <a:r>
              <a:rPr lang="ar-SA" sz="1800" b="1" dirty="0">
                <a:latin typeface="Simplified Arabic" panose="02020603050405020304" pitchFamily="18" charset="-78"/>
                <a:cs typeface="Simplified Arabic" panose="02020603050405020304" pitchFamily="18" charset="-78"/>
              </a:rPr>
              <a:t>ونعني بها مجموعة من الأفراد داخل المؤسسة يجمعهم هدف مشترك بناء على قرار تنظيمي يجعل تكوينهم ذات طبيعة دائمة كالأقسام و الإدارات التي تنشأ طبقا للهياكل التنظيمية أو اللجان الدائمة أو ذات طبيعة مؤقتة مثل فرق العمل أو اللجان المؤقتة، وهي جميعها جماعات عمل رسمية.  ويفترض في هذه الجماعات أن أعضائها يتباينون في خبراتهم ومهاراتهم، ولكنهم يتكاملون في جهودهم لصالح أهداف المؤسسة. </a:t>
            </a:r>
            <a:endParaRPr lang="en-US" sz="1800" b="1" dirty="0">
              <a:latin typeface="Simplified Arabic" panose="02020603050405020304" pitchFamily="18" charset="-78"/>
              <a:cs typeface="Simplified Arabic" panose="02020603050405020304" pitchFamily="18" charset="-78"/>
            </a:endParaRPr>
          </a:p>
          <a:p>
            <a:pPr lvl="8"/>
            <a:endParaRPr lang="ar-EG" dirty="0"/>
          </a:p>
          <a:p>
            <a:pPr lvl="8"/>
            <a:endParaRPr lang="ar-EG" sz="1800" b="1" dirty="0">
              <a:latin typeface="Simplified Arabic" panose="02020603050405020304" pitchFamily="18" charset="-78"/>
              <a:cs typeface="Simplified Arabic" panose="02020603050405020304" pitchFamily="18" charset="-78"/>
            </a:endParaRPr>
          </a:p>
          <a:p>
            <a:pPr lvl="8" algn="r"/>
            <a:endParaRPr lang="en-US" sz="1800" dirty="0"/>
          </a:p>
          <a:p>
            <a:pPr lvl="8" algn="r"/>
            <a:endParaRPr lang="ar-EG" sz="3600" dirty="0"/>
          </a:p>
        </p:txBody>
      </p:sp>
    </p:spTree>
    <p:extLst>
      <p:ext uri="{BB962C8B-B14F-4D97-AF65-F5344CB8AC3E}">
        <p14:creationId xmlns:p14="http://schemas.microsoft.com/office/powerpoint/2010/main" val="29336531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par>
                                <p:cTn id="8" presetID="6" presetClass="entr" presetSubtype="16"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circle(in)">
                                      <p:cBhvr>
                                        <p:cTn id="10" dur="2000"/>
                                        <p:tgtEl>
                                          <p:spTgt spid="3">
                                            <p:txEl>
                                              <p:pRg st="1" end="1"/>
                                            </p:txEl>
                                          </p:spTgt>
                                        </p:tgtEl>
                                      </p:cBhvr>
                                    </p:animEffect>
                                  </p:childTnLst>
                                </p:cTn>
                              </p:par>
                              <p:par>
                                <p:cTn id="11" presetID="6" presetClass="entr" presetSubtype="16"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circle(in)">
                                      <p:cBhvr>
                                        <p:cTn id="13" dur="2000"/>
                                        <p:tgtEl>
                                          <p:spTgt spid="3">
                                            <p:txEl>
                                              <p:pRg st="2" end="2"/>
                                            </p:txEl>
                                          </p:spTgt>
                                        </p:tgtEl>
                                      </p:cBhvr>
                                    </p:animEffect>
                                  </p:childTnLst>
                                </p:cTn>
                              </p:par>
                              <p:par>
                                <p:cTn id="14" presetID="6" presetClass="entr" presetSubtype="16"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circle(in)">
                                      <p:cBhvr>
                                        <p:cTn id="16" dur="2000"/>
                                        <p:tgtEl>
                                          <p:spTgt spid="3">
                                            <p:txEl>
                                              <p:pRg st="3" end="3"/>
                                            </p:txEl>
                                          </p:spTgt>
                                        </p:tgtEl>
                                      </p:cBhvr>
                                    </p:animEffect>
                                  </p:childTnLst>
                                </p:cTn>
                              </p:par>
                              <p:par>
                                <p:cTn id="17" presetID="6" presetClass="entr" presetSubtype="16"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circle(in)">
                                      <p:cBhvr>
                                        <p:cTn id="19"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6400AA-8E83-4292-8580-EFAFA5A26551}"/>
              </a:ext>
            </a:extLst>
          </p:cNvPr>
          <p:cNvSpPr>
            <a:spLocks noGrp="1"/>
          </p:cNvSpPr>
          <p:nvPr>
            <p:ph type="title"/>
          </p:nvPr>
        </p:nvSpPr>
        <p:spPr/>
        <p:txBody>
          <a:bodyPr/>
          <a:lstStyle/>
          <a:p>
            <a:pPr algn="r"/>
            <a:r>
              <a:rPr lang="ar-EG" dirty="0"/>
              <a:t>مفهوم التنمية التنظيمية</a:t>
            </a:r>
          </a:p>
        </p:txBody>
      </p:sp>
      <p:sp>
        <p:nvSpPr>
          <p:cNvPr id="3" name="Content Placeholder 2">
            <a:extLst>
              <a:ext uri="{FF2B5EF4-FFF2-40B4-BE49-F238E27FC236}">
                <a16:creationId xmlns:a16="http://schemas.microsoft.com/office/drawing/2014/main" id="{4A6E1AD3-1A67-45B2-9796-76AA5B86B6B4}"/>
              </a:ext>
            </a:extLst>
          </p:cNvPr>
          <p:cNvSpPr>
            <a:spLocks noGrp="1"/>
          </p:cNvSpPr>
          <p:nvPr>
            <p:ph idx="1"/>
          </p:nvPr>
        </p:nvSpPr>
        <p:spPr/>
        <p:txBody>
          <a:bodyPr>
            <a:normAutofit fontScale="92500"/>
          </a:bodyPr>
          <a:lstStyle/>
          <a:p>
            <a:r>
              <a:rPr lang="ar-SA" sz="2400" dirty="0">
                <a:latin typeface="Simplified Arabic" panose="02020603050405020304" pitchFamily="18" charset="-78"/>
                <a:cs typeface="Simplified Arabic" panose="02020603050405020304" pitchFamily="18" charset="-78"/>
              </a:rPr>
              <a:t>عملية مخططة منظمة لتغيير ثقافة وأنظمة وسلوك المؤسسة وذلك لزيادة فعاليتها في حل المشكلات".</a:t>
            </a:r>
            <a:endParaRPr lang="ar-EG" sz="2400" dirty="0">
              <a:latin typeface="Simplified Arabic" panose="02020603050405020304" pitchFamily="18" charset="-78"/>
              <a:cs typeface="Simplified Arabic" panose="02020603050405020304" pitchFamily="18" charset="-78"/>
            </a:endParaRPr>
          </a:p>
          <a:p>
            <a:r>
              <a:rPr lang="ar-SA" sz="2400" dirty="0">
                <a:latin typeface="Simplified Arabic" panose="02020603050405020304" pitchFamily="18" charset="-78"/>
                <a:cs typeface="Simplified Arabic" panose="02020603050405020304" pitchFamily="18" charset="-78"/>
              </a:rPr>
              <a:t>وهناك تعريف أخر للتنمية التنظيمية يركز على كونها تعني :"البحث عن طرق لإحداث تغيير منظم بالنظام القائم".  </a:t>
            </a:r>
            <a:endParaRPr lang="ar-EG" sz="2400" dirty="0">
              <a:latin typeface="Simplified Arabic" panose="02020603050405020304" pitchFamily="18" charset="-78"/>
              <a:cs typeface="Simplified Arabic" panose="02020603050405020304" pitchFamily="18" charset="-78"/>
            </a:endParaRPr>
          </a:p>
          <a:p>
            <a:r>
              <a:rPr lang="ar-SA" sz="2400" dirty="0">
                <a:latin typeface="Simplified Arabic" panose="02020603050405020304" pitchFamily="18" charset="-78"/>
                <a:cs typeface="Simplified Arabic" panose="02020603050405020304" pitchFamily="18" charset="-78"/>
              </a:rPr>
              <a:t>التنمية التنظيمية عبارة عن : منهج يتدخل بموجبه وكيل التغيير، بعد موافقة الإدارة العليا للنظام لمساعدة جماعة تنظيمية أو ممثلين لجماعات عمل مختلفة للمشاركة في الحصول على المعلومات التي تسهل عليهم تحديد وتشخيص المشكلات القائمة ثم الاتفاق والالتزام بالحلول المقترحة بما يحقق تحسين التفاعلات الاجتماعية لأطراف العلاقات التنظيمية، بهدف تحسين الأداء وتحسين الإنتاجية ويستمر وكيل التغيير مع المؤسسة إلى أن تصبح هذه الإجراءات ثقافة تنظيمية مقبولة تضمن للجماعات التنظيمية الاستمرارية والبقاء.</a:t>
            </a:r>
            <a:endParaRPr lang="en-US" sz="2400" dirty="0">
              <a:latin typeface="Simplified Arabic" panose="02020603050405020304" pitchFamily="18" charset="-78"/>
              <a:cs typeface="Simplified Arabic" panose="02020603050405020304" pitchFamily="18" charset="-78"/>
            </a:endParaRPr>
          </a:p>
          <a:p>
            <a:endParaRPr lang="ar-EG" dirty="0"/>
          </a:p>
        </p:txBody>
      </p:sp>
    </p:spTree>
    <p:extLst>
      <p:ext uri="{BB962C8B-B14F-4D97-AF65-F5344CB8AC3E}">
        <p14:creationId xmlns:p14="http://schemas.microsoft.com/office/powerpoint/2010/main" val="20330380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anim calcmode="lin" valueType="num">
                                      <p:cBhvr>
                                        <p:cTn id="1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6D9297-ABD7-4964-9959-8EDF169DA451}"/>
              </a:ext>
            </a:extLst>
          </p:cNvPr>
          <p:cNvSpPr>
            <a:spLocks noGrp="1"/>
          </p:cNvSpPr>
          <p:nvPr>
            <p:ph type="title"/>
          </p:nvPr>
        </p:nvSpPr>
        <p:spPr/>
        <p:txBody>
          <a:bodyPr/>
          <a:lstStyle/>
          <a:p>
            <a:pPr algn="r"/>
            <a:r>
              <a:rPr lang="ar-EG" dirty="0"/>
              <a:t>أهداف التنمية التنظيمية:</a:t>
            </a:r>
          </a:p>
        </p:txBody>
      </p:sp>
      <p:sp>
        <p:nvSpPr>
          <p:cNvPr id="3" name="Content Placeholder 2">
            <a:extLst>
              <a:ext uri="{FF2B5EF4-FFF2-40B4-BE49-F238E27FC236}">
                <a16:creationId xmlns:a16="http://schemas.microsoft.com/office/drawing/2014/main" id="{E0F0A0B3-676B-42AF-AEEF-8ED9A8B58009}"/>
              </a:ext>
            </a:extLst>
          </p:cNvPr>
          <p:cNvSpPr>
            <a:spLocks noGrp="1"/>
          </p:cNvSpPr>
          <p:nvPr>
            <p:ph idx="1"/>
          </p:nvPr>
        </p:nvSpPr>
        <p:spPr>
          <a:xfrm>
            <a:off x="239151" y="1477109"/>
            <a:ext cx="10761783" cy="5556738"/>
          </a:xfrm>
        </p:spPr>
        <p:txBody>
          <a:bodyPr>
            <a:normAutofit/>
          </a:bodyPr>
          <a:lstStyle/>
          <a:p>
            <a:r>
              <a:rPr lang="ar-SA" sz="2600" dirty="0">
                <a:latin typeface="Simplified Arabic" panose="02020603050405020304" pitchFamily="18" charset="-78"/>
                <a:cs typeface="Simplified Arabic" panose="02020603050405020304" pitchFamily="18" charset="-78"/>
              </a:rPr>
              <a:t>زيادة مستوى الثقة والتأييد بين أعضاء التنظيم. </a:t>
            </a:r>
            <a:endParaRPr lang="en-US" sz="2600" dirty="0">
              <a:latin typeface="Simplified Arabic" panose="02020603050405020304" pitchFamily="18" charset="-78"/>
              <a:cs typeface="Simplified Arabic" panose="02020603050405020304" pitchFamily="18" charset="-78"/>
            </a:endParaRPr>
          </a:p>
          <a:p>
            <a:r>
              <a:rPr lang="ar-SA" sz="2600" dirty="0">
                <a:latin typeface="Simplified Arabic" panose="02020603050405020304" pitchFamily="18" charset="-78"/>
                <a:cs typeface="Simplified Arabic" panose="02020603050405020304" pitchFamily="18" charset="-78"/>
              </a:rPr>
              <a:t>* زيادة معدلات المواجهة لمشاكل المؤسسة بين المجموعات وداخل المجموعات في مقابل إخفاء هذه المشاكل أو تجاهلها.</a:t>
            </a:r>
            <a:endParaRPr lang="en-US" sz="2600" dirty="0">
              <a:latin typeface="Simplified Arabic" panose="02020603050405020304" pitchFamily="18" charset="-78"/>
              <a:cs typeface="Simplified Arabic" panose="02020603050405020304" pitchFamily="18" charset="-78"/>
            </a:endParaRPr>
          </a:p>
          <a:p>
            <a:r>
              <a:rPr lang="ar-SA" sz="2600" dirty="0">
                <a:latin typeface="Simplified Arabic" panose="02020603050405020304" pitchFamily="18" charset="-78"/>
                <a:cs typeface="Simplified Arabic" panose="02020603050405020304" pitchFamily="18" charset="-78"/>
              </a:rPr>
              <a:t>* إيجاد مناخ تنظيمي تزداد فيه السلطة الرسمية بإدماجها مع سلطة المعرفة والمهارة والتخصص، من خلال التأثير في الثقافة والسائدة والتكيف مع بيئة المؤسسة. </a:t>
            </a:r>
            <a:endParaRPr lang="en-US" sz="2600" dirty="0">
              <a:latin typeface="Simplified Arabic" panose="02020603050405020304" pitchFamily="18" charset="-78"/>
              <a:cs typeface="Simplified Arabic" panose="02020603050405020304" pitchFamily="18" charset="-78"/>
            </a:endParaRPr>
          </a:p>
          <a:p>
            <a:r>
              <a:rPr lang="ar-SA" sz="2600" dirty="0">
                <a:latin typeface="Simplified Arabic" panose="02020603050405020304" pitchFamily="18" charset="-78"/>
                <a:cs typeface="Simplified Arabic" panose="02020603050405020304" pitchFamily="18" charset="-78"/>
              </a:rPr>
              <a:t>* زيادة الانفتاح السلوكي أفقيا ورأسيا في كل الاتجاهات. </a:t>
            </a:r>
            <a:endParaRPr lang="en-US" sz="2600" dirty="0">
              <a:latin typeface="Simplified Arabic" panose="02020603050405020304" pitchFamily="18" charset="-78"/>
              <a:cs typeface="Simplified Arabic" panose="02020603050405020304" pitchFamily="18" charset="-78"/>
            </a:endParaRPr>
          </a:p>
          <a:p>
            <a:r>
              <a:rPr lang="ar-SA" sz="2600" dirty="0">
                <a:latin typeface="Simplified Arabic" panose="02020603050405020304" pitchFamily="18" charset="-78"/>
                <a:cs typeface="Simplified Arabic" panose="02020603050405020304" pitchFamily="18" charset="-78"/>
              </a:rPr>
              <a:t>* إيجاد حلول تعاونية للمشاكل وزيادة معدل تكرار ذلك، والمقصود بالحلول التعاونية  هو الابتكار والتفكير الجماعي. </a:t>
            </a:r>
            <a:endParaRPr lang="en-US" sz="2600" dirty="0">
              <a:latin typeface="Simplified Arabic" panose="02020603050405020304" pitchFamily="18" charset="-78"/>
              <a:cs typeface="Simplified Arabic" panose="02020603050405020304" pitchFamily="18" charset="-78"/>
            </a:endParaRPr>
          </a:p>
          <a:p>
            <a:r>
              <a:rPr lang="ar-SA" sz="2600" dirty="0">
                <a:latin typeface="Simplified Arabic" panose="02020603050405020304" pitchFamily="18" charset="-78"/>
                <a:cs typeface="Simplified Arabic" panose="02020603050405020304" pitchFamily="18" charset="-78"/>
              </a:rPr>
              <a:t>* زيادة معدل الحماس والرضا الفردي في المؤسسة. </a:t>
            </a:r>
            <a:endParaRPr lang="en-US" sz="2600" dirty="0">
              <a:latin typeface="Simplified Arabic" panose="02020603050405020304" pitchFamily="18" charset="-78"/>
              <a:cs typeface="Simplified Arabic" panose="02020603050405020304" pitchFamily="18" charset="-78"/>
            </a:endParaRPr>
          </a:p>
          <a:p>
            <a:r>
              <a:rPr lang="ar-SA" sz="2600" dirty="0">
                <a:latin typeface="Simplified Arabic" panose="02020603050405020304" pitchFamily="18" charset="-78"/>
                <a:cs typeface="Simplified Arabic" panose="02020603050405020304" pitchFamily="18" charset="-78"/>
              </a:rPr>
              <a:t>* تحقيق سياسة الكسب لكل أطراف العلاقة بدلا من سياسة أن تكون مكسب طرف على حساب خسارة طرف أخر. </a:t>
            </a:r>
            <a:endParaRPr lang="ar-EG" sz="2600" dirty="0">
              <a:latin typeface="Simplified Arabic" panose="02020603050405020304" pitchFamily="18" charset="-78"/>
              <a:cs typeface="Simplified Arabic" panose="02020603050405020304" pitchFamily="18" charset="-78"/>
            </a:endParaRPr>
          </a:p>
          <a:p>
            <a:endParaRPr lang="en-US" sz="2600" dirty="0">
              <a:latin typeface="Simplified Arabic" panose="02020603050405020304" pitchFamily="18" charset="-78"/>
              <a:cs typeface="Simplified Arabic" panose="02020603050405020304" pitchFamily="18" charset="-78"/>
            </a:endParaRPr>
          </a:p>
          <a:p>
            <a:endParaRPr lang="ar-EG" dirty="0"/>
          </a:p>
        </p:txBody>
      </p:sp>
    </p:spTree>
    <p:extLst>
      <p:ext uri="{BB962C8B-B14F-4D97-AF65-F5344CB8AC3E}">
        <p14:creationId xmlns:p14="http://schemas.microsoft.com/office/powerpoint/2010/main" val="7940477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D7E2FC-1EE5-4F9D-AB7F-F334D9DE5882}"/>
              </a:ext>
            </a:extLst>
          </p:cNvPr>
          <p:cNvSpPr>
            <a:spLocks noGrp="1"/>
          </p:cNvSpPr>
          <p:nvPr>
            <p:ph type="title"/>
          </p:nvPr>
        </p:nvSpPr>
        <p:spPr/>
        <p:txBody>
          <a:bodyPr/>
          <a:lstStyle/>
          <a:p>
            <a:pPr algn="r"/>
            <a:r>
              <a:rPr lang="ar-EG" dirty="0"/>
              <a:t>أهداف التنمية التنظيمية:</a:t>
            </a:r>
          </a:p>
        </p:txBody>
      </p:sp>
      <p:sp>
        <p:nvSpPr>
          <p:cNvPr id="3" name="Content Placeholder 2">
            <a:extLst>
              <a:ext uri="{FF2B5EF4-FFF2-40B4-BE49-F238E27FC236}">
                <a16:creationId xmlns:a16="http://schemas.microsoft.com/office/drawing/2014/main" id="{62788BC2-09EA-4CB5-984D-96EC79376EA6}"/>
              </a:ext>
            </a:extLst>
          </p:cNvPr>
          <p:cNvSpPr>
            <a:spLocks noGrp="1"/>
          </p:cNvSpPr>
          <p:nvPr>
            <p:ph idx="1"/>
          </p:nvPr>
        </p:nvSpPr>
        <p:spPr/>
        <p:txBody>
          <a:bodyPr/>
          <a:lstStyle/>
          <a:p>
            <a:r>
              <a:rPr lang="ar-SA" sz="2600" dirty="0">
                <a:latin typeface="Simplified Arabic" panose="02020603050405020304" pitchFamily="18" charset="-78"/>
                <a:cs typeface="Simplified Arabic" panose="02020603050405020304" pitchFamily="18" charset="-78"/>
              </a:rPr>
              <a:t>زيادة المسئولية الفردية والجماعية في التخطيط والتنفيذ. </a:t>
            </a:r>
            <a:endParaRPr lang="en-US" sz="2600" dirty="0">
              <a:latin typeface="Simplified Arabic" panose="02020603050405020304" pitchFamily="18" charset="-78"/>
              <a:cs typeface="Simplified Arabic" panose="02020603050405020304" pitchFamily="18" charset="-78"/>
            </a:endParaRPr>
          </a:p>
          <a:p>
            <a:r>
              <a:rPr lang="ar-SA" sz="2600" dirty="0">
                <a:latin typeface="Simplified Arabic" panose="02020603050405020304" pitchFamily="18" charset="-78"/>
                <a:cs typeface="Simplified Arabic" panose="02020603050405020304" pitchFamily="18" charset="-78"/>
              </a:rPr>
              <a:t>* تهيئة الظروف أمام الإدارة وأعضاء اللجان أو ممثلي العاملين للتعايش السلمي والبعد عن الصراع المفتعل بينهما وذلك بتوحيد جهودهم معا لمصلحة مؤسستهم وعلاقاتهم التنظيمية.</a:t>
            </a:r>
            <a:endParaRPr lang="en-US" sz="2600" dirty="0">
              <a:latin typeface="Simplified Arabic" panose="02020603050405020304" pitchFamily="18" charset="-78"/>
              <a:cs typeface="Simplified Arabic" panose="02020603050405020304" pitchFamily="18" charset="-78"/>
            </a:endParaRPr>
          </a:p>
          <a:p>
            <a:r>
              <a:rPr lang="ar-SA" sz="2600" dirty="0">
                <a:latin typeface="Simplified Arabic" panose="02020603050405020304" pitchFamily="18" charset="-78"/>
                <a:cs typeface="Simplified Arabic" panose="02020603050405020304" pitchFamily="18" charset="-78"/>
              </a:rPr>
              <a:t>تعمل التنمية التنظيمية على تصحيح الوضع المقلوب من أن نظاماً من الأوراق يحرك العاملين ليصبح العاملين يحركون نظام الأوراق، حينما يتحقق كل ذلك تكون النتيجة المنطقية هي تحسين الإنتاجية.</a:t>
            </a:r>
            <a:r>
              <a:rPr lang="ar-SA" dirty="0"/>
              <a:t> </a:t>
            </a:r>
            <a:endParaRPr lang="ar-EG" dirty="0"/>
          </a:p>
        </p:txBody>
      </p:sp>
    </p:spTree>
    <p:extLst>
      <p:ext uri="{BB962C8B-B14F-4D97-AF65-F5344CB8AC3E}">
        <p14:creationId xmlns:p14="http://schemas.microsoft.com/office/powerpoint/2010/main" val="4349691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par>
                                <p:cTn id="8" presetID="22" presetClass="entr" presetSubtype="4"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down)">
                                      <p:cBhvr>
                                        <p:cTn id="10" dur="500"/>
                                        <p:tgtEl>
                                          <p:spTgt spid="3">
                                            <p:txEl>
                                              <p:pRg st="1" end="1"/>
                                            </p:txEl>
                                          </p:spTgt>
                                        </p:tgtEl>
                                      </p:cBhvr>
                                    </p:animEffect>
                                  </p:childTnLst>
                                </p:cTn>
                              </p:par>
                              <p:par>
                                <p:cTn id="11" presetID="22" presetClass="entr" presetSubtype="4"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wipe(down)">
                                      <p:cBhvr>
                                        <p:cTn id="13"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823AC8-C187-492B-BE98-0ACE5D43875F}"/>
              </a:ext>
            </a:extLst>
          </p:cNvPr>
          <p:cNvSpPr>
            <a:spLocks noGrp="1"/>
          </p:cNvSpPr>
          <p:nvPr>
            <p:ph type="title"/>
          </p:nvPr>
        </p:nvSpPr>
        <p:spPr/>
        <p:txBody>
          <a:bodyPr/>
          <a:lstStyle/>
          <a:p>
            <a:pPr algn="r"/>
            <a:r>
              <a:rPr lang="ar-EG" dirty="0"/>
              <a:t>أهمية التنمية التنظيمية:</a:t>
            </a:r>
          </a:p>
        </p:txBody>
      </p:sp>
      <p:sp>
        <p:nvSpPr>
          <p:cNvPr id="3" name="Content Placeholder 2">
            <a:extLst>
              <a:ext uri="{FF2B5EF4-FFF2-40B4-BE49-F238E27FC236}">
                <a16:creationId xmlns:a16="http://schemas.microsoft.com/office/drawing/2014/main" id="{937D0A58-E18E-4430-A11A-B2C9AFEC6840}"/>
              </a:ext>
            </a:extLst>
          </p:cNvPr>
          <p:cNvSpPr>
            <a:spLocks noGrp="1"/>
          </p:cNvSpPr>
          <p:nvPr>
            <p:ph idx="1"/>
          </p:nvPr>
        </p:nvSpPr>
        <p:spPr>
          <a:xfrm>
            <a:off x="677334" y="1378634"/>
            <a:ext cx="8596668" cy="5479365"/>
          </a:xfrm>
        </p:spPr>
        <p:txBody>
          <a:bodyPr>
            <a:normAutofit fontScale="92500" lnSpcReduction="10000"/>
          </a:bodyPr>
          <a:lstStyle/>
          <a:p>
            <a:pPr lvl="1"/>
            <a:r>
              <a:rPr lang="ar-SA" sz="2000" dirty="0">
                <a:latin typeface="Simplified Arabic" panose="02020603050405020304" pitchFamily="18" charset="-78"/>
                <a:cs typeface="Simplified Arabic" panose="02020603050405020304" pitchFamily="18" charset="-78"/>
              </a:rPr>
              <a:t>تحسين العلاقات التنظيمية وتنميتها لصالح جميع الأطراف بما  يضمن تحسين الأداء والإنتاجية سواء كانت تعني جماعة عمل أو فريق عمل. </a:t>
            </a:r>
            <a:endParaRPr lang="en-US" sz="2000" dirty="0">
              <a:latin typeface="Simplified Arabic" panose="02020603050405020304" pitchFamily="18" charset="-78"/>
              <a:cs typeface="Simplified Arabic" panose="02020603050405020304" pitchFamily="18" charset="-78"/>
            </a:endParaRPr>
          </a:p>
          <a:p>
            <a:pPr lvl="1"/>
            <a:r>
              <a:rPr lang="ar-SA" sz="2000" dirty="0">
                <a:latin typeface="Simplified Arabic" panose="02020603050405020304" pitchFamily="18" charset="-78"/>
                <a:cs typeface="Simplified Arabic" panose="02020603050405020304" pitchFamily="18" charset="-78"/>
              </a:rPr>
              <a:t>إيجاد المناخ التنظيمي الصحي</a:t>
            </a:r>
            <a:r>
              <a:rPr lang="ar-EG" sz="2000" dirty="0">
                <a:latin typeface="Simplified Arabic" panose="02020603050405020304" pitchFamily="18" charset="-78"/>
                <a:cs typeface="Simplified Arabic" panose="02020603050405020304" pitchFamily="18" charset="-78"/>
              </a:rPr>
              <a:t> </a:t>
            </a:r>
            <a:r>
              <a:rPr lang="ar-SA" sz="2000" dirty="0">
                <a:latin typeface="Simplified Arabic" panose="02020603050405020304" pitchFamily="18" charset="-78"/>
                <a:cs typeface="Simplified Arabic" panose="02020603050405020304" pitchFamily="18" charset="-78"/>
              </a:rPr>
              <a:t>المؤيد والمعاون داخل المجموعة التنظيمية الواعية بمهامها والتي يشعر أعضاؤها بالحب والثقة والتقدير المتبادل. </a:t>
            </a:r>
            <a:endParaRPr lang="en-US" sz="2000" dirty="0">
              <a:latin typeface="Simplified Arabic" panose="02020603050405020304" pitchFamily="18" charset="-78"/>
              <a:cs typeface="Simplified Arabic" panose="02020603050405020304" pitchFamily="18" charset="-78"/>
            </a:endParaRPr>
          </a:p>
          <a:p>
            <a:pPr lvl="1"/>
            <a:r>
              <a:rPr lang="ar-SA" sz="2000" dirty="0">
                <a:latin typeface="Simplified Arabic" panose="02020603050405020304" pitchFamily="18" charset="-78"/>
                <a:cs typeface="Simplified Arabic" panose="02020603050405020304" pitchFamily="18" charset="-78"/>
              </a:rPr>
              <a:t>إتاحة الفرصة للعادات الجديدة لكي تصبح جزءا من الثقافة التنظيمية للمؤسسة ثم تنتشر خارجها للمساهمة في تحسين الإنتاجية في المؤسسات التربوية بصفة خاصة، وعلى المستوى القومي بصفة عامة. </a:t>
            </a:r>
            <a:endParaRPr lang="en-US" sz="2000" dirty="0">
              <a:latin typeface="Simplified Arabic" panose="02020603050405020304" pitchFamily="18" charset="-78"/>
              <a:cs typeface="Simplified Arabic" panose="02020603050405020304" pitchFamily="18" charset="-78"/>
            </a:endParaRPr>
          </a:p>
          <a:p>
            <a:pPr lvl="1"/>
            <a:r>
              <a:rPr lang="ar-SA" sz="2000" dirty="0">
                <a:latin typeface="Simplified Arabic" panose="02020603050405020304" pitchFamily="18" charset="-78"/>
                <a:cs typeface="Simplified Arabic" panose="02020603050405020304" pitchFamily="18" charset="-78"/>
              </a:rPr>
              <a:t>توفير الأساليب التي بواسطتها تستطيع كل التقسيمات التنظيمية المختلفة الوصول إلى حلول مبتكرة لمشاكلها من داخلها أو مع بيئتها التنظيمية لا أن تقدم لها حلول سابقة التجهيز من أعلى تطبيقا للمثل الصيني  القائل :</a:t>
            </a:r>
            <a:endParaRPr lang="en-US" sz="2000" dirty="0">
              <a:latin typeface="Simplified Arabic" panose="02020603050405020304" pitchFamily="18" charset="-78"/>
              <a:cs typeface="Simplified Arabic" panose="02020603050405020304" pitchFamily="18" charset="-78"/>
            </a:endParaRPr>
          </a:p>
          <a:p>
            <a:r>
              <a:rPr lang="ar-SA" sz="2000" b="1" dirty="0">
                <a:latin typeface="Simplified Arabic" panose="02020603050405020304" pitchFamily="18" charset="-78"/>
                <a:cs typeface="Simplified Arabic" panose="02020603050405020304" pitchFamily="18" charset="-78"/>
              </a:rPr>
              <a:t>"لأن تعلم إنساناً كيف يصطاد سمكة خير له من أن تطعمه"</a:t>
            </a:r>
            <a:endParaRPr lang="en-US" sz="2000" b="1" dirty="0">
              <a:latin typeface="Simplified Arabic" panose="02020603050405020304" pitchFamily="18" charset="-78"/>
              <a:cs typeface="Simplified Arabic" panose="02020603050405020304" pitchFamily="18" charset="-78"/>
            </a:endParaRPr>
          </a:p>
          <a:p>
            <a:pPr lvl="1"/>
            <a:r>
              <a:rPr lang="ar-SA" sz="2000" dirty="0">
                <a:latin typeface="Simplified Arabic" panose="02020603050405020304" pitchFamily="18" charset="-78"/>
                <a:cs typeface="Simplified Arabic" panose="02020603050405020304" pitchFamily="18" charset="-78"/>
              </a:rPr>
              <a:t>الاهتمام بجماعات العمل الصغيرة وتماسكها والنظر إليها كدوائر إنتاجية وبذلك تصبح الإنتاجية عمليات تدار وليست نتيجة نهائية فقط. </a:t>
            </a:r>
            <a:endParaRPr lang="en-US" sz="2000" dirty="0">
              <a:latin typeface="Simplified Arabic" panose="02020603050405020304" pitchFamily="18" charset="-78"/>
              <a:cs typeface="Simplified Arabic" panose="02020603050405020304" pitchFamily="18" charset="-78"/>
            </a:endParaRPr>
          </a:p>
          <a:p>
            <a:pPr lvl="1"/>
            <a:r>
              <a:rPr lang="ar-SA" sz="2000" dirty="0">
                <a:latin typeface="Simplified Arabic" panose="02020603050405020304" pitchFamily="18" charset="-78"/>
                <a:cs typeface="Simplified Arabic" panose="02020603050405020304" pitchFamily="18" charset="-78"/>
              </a:rPr>
              <a:t>تخفيف الصراع بين ممثلي العاملين من اللجان والمستويات الإدارية المختلفة، وذلك من خلال تحسين إدراك دور كل طرف في العلاقات التنظيمية. </a:t>
            </a:r>
            <a:endParaRPr lang="en-US" sz="2000" dirty="0">
              <a:latin typeface="Simplified Arabic" panose="02020603050405020304" pitchFamily="18" charset="-78"/>
              <a:cs typeface="Simplified Arabic" panose="02020603050405020304" pitchFamily="18" charset="-78"/>
            </a:endParaRPr>
          </a:p>
          <a:p>
            <a:pPr lvl="1"/>
            <a:r>
              <a:rPr lang="ar-SA" sz="2000" dirty="0">
                <a:latin typeface="Simplified Arabic" panose="02020603050405020304" pitchFamily="18" charset="-78"/>
                <a:cs typeface="Simplified Arabic" panose="02020603050405020304" pitchFamily="18" charset="-78"/>
              </a:rPr>
              <a:t>تغيير مفهوم دور المدير حيث يصبح من أهم مسؤولياته إحداث التغيير المخطط</a:t>
            </a:r>
            <a:r>
              <a:rPr lang="ar-SA" sz="2000" baseline="30000" dirty="0">
                <a:latin typeface="Simplified Arabic" panose="02020603050405020304" pitchFamily="18" charset="-78"/>
                <a:cs typeface="Simplified Arabic" panose="02020603050405020304" pitchFamily="18" charset="-78"/>
              </a:rPr>
              <a:t>. </a:t>
            </a:r>
            <a:endParaRPr lang="en-US" sz="2000" dirty="0">
              <a:latin typeface="Simplified Arabic" panose="02020603050405020304" pitchFamily="18" charset="-78"/>
              <a:cs typeface="Simplified Arabic" panose="02020603050405020304" pitchFamily="18" charset="-78"/>
            </a:endParaRPr>
          </a:p>
          <a:p>
            <a:endParaRPr lang="ar-EG" sz="500" dirty="0">
              <a:latin typeface="Simplified Arabic" panose="02020603050405020304" pitchFamily="18" charset="-78"/>
              <a:cs typeface="Simplified Arabic" panose="02020603050405020304" pitchFamily="18" charset="-78"/>
            </a:endParaRPr>
          </a:p>
        </p:txBody>
      </p:sp>
    </p:spTree>
    <p:extLst>
      <p:ext uri="{BB962C8B-B14F-4D97-AF65-F5344CB8AC3E}">
        <p14:creationId xmlns:p14="http://schemas.microsoft.com/office/powerpoint/2010/main" val="38428492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barn(inVertical)">
                                      <p:cBhvr>
                                        <p:cTn id="10" dur="500"/>
                                        <p:tgtEl>
                                          <p:spTgt spid="3">
                                            <p:txEl>
                                              <p:pRg st="1" end="1"/>
                                            </p:txEl>
                                          </p:spTgt>
                                        </p:tgtEl>
                                      </p:cBhvr>
                                    </p:animEffect>
                                  </p:childTnLst>
                                </p:cTn>
                              </p:par>
                              <p:par>
                                <p:cTn id="11" presetID="16" presetClass="entr" presetSubtype="21"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barn(inVertical)">
                                      <p:cBhvr>
                                        <p:cTn id="13" dur="500"/>
                                        <p:tgtEl>
                                          <p:spTgt spid="3">
                                            <p:txEl>
                                              <p:pRg st="2" end="2"/>
                                            </p:txEl>
                                          </p:spTgt>
                                        </p:tgtEl>
                                      </p:cBhvr>
                                    </p:animEffect>
                                  </p:childTnLst>
                                </p:cTn>
                              </p:par>
                              <p:par>
                                <p:cTn id="14" presetID="16" presetClass="entr" presetSubtype="21"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barn(inVertical)">
                                      <p:cBhvr>
                                        <p:cTn id="16" dur="500"/>
                                        <p:tgtEl>
                                          <p:spTgt spid="3">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6" presetClass="entr" presetSubtype="21"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barn(inVertical)">
                                      <p:cBhvr>
                                        <p:cTn id="21" dur="500"/>
                                        <p:tgtEl>
                                          <p:spTgt spid="3">
                                            <p:txEl>
                                              <p:pRg st="4" end="4"/>
                                            </p:txEl>
                                          </p:spTgt>
                                        </p:tgtEl>
                                      </p:cBhvr>
                                    </p:animEffect>
                                  </p:childTnLst>
                                </p:cTn>
                              </p:par>
                              <p:par>
                                <p:cTn id="22" presetID="16" presetClass="entr" presetSubtype="21" fill="hold" grpId="0" nodeType="with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barn(inVertical)">
                                      <p:cBhvr>
                                        <p:cTn id="24" dur="500"/>
                                        <p:tgtEl>
                                          <p:spTgt spid="3">
                                            <p:txEl>
                                              <p:pRg st="5" end="5"/>
                                            </p:txEl>
                                          </p:spTgt>
                                        </p:tgtEl>
                                      </p:cBhvr>
                                    </p:animEffect>
                                  </p:childTnLst>
                                </p:cTn>
                              </p:par>
                              <p:par>
                                <p:cTn id="25" presetID="16" presetClass="entr" presetSubtype="21" fill="hold" grpId="0" nodeType="with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barn(inVertical)">
                                      <p:cBhvr>
                                        <p:cTn id="27" dur="500"/>
                                        <p:tgtEl>
                                          <p:spTgt spid="3">
                                            <p:txEl>
                                              <p:pRg st="6" end="6"/>
                                            </p:txEl>
                                          </p:spTgt>
                                        </p:tgtEl>
                                      </p:cBhvr>
                                    </p:animEffect>
                                  </p:childTnLst>
                                </p:cTn>
                              </p:par>
                              <p:par>
                                <p:cTn id="28" presetID="16" presetClass="entr" presetSubtype="21" fill="hold" grpId="0" nodeType="withEffect">
                                  <p:stCondLst>
                                    <p:cond delay="0"/>
                                  </p:stCondLst>
                                  <p:childTnLst>
                                    <p:set>
                                      <p:cBhvr>
                                        <p:cTn id="29" dur="1" fill="hold">
                                          <p:stCondLst>
                                            <p:cond delay="0"/>
                                          </p:stCondLst>
                                        </p:cTn>
                                        <p:tgtEl>
                                          <p:spTgt spid="3">
                                            <p:txEl>
                                              <p:pRg st="7" end="7"/>
                                            </p:txEl>
                                          </p:spTgt>
                                        </p:tgtEl>
                                        <p:attrNameLst>
                                          <p:attrName>style.visibility</p:attrName>
                                        </p:attrNameLst>
                                      </p:cBhvr>
                                      <p:to>
                                        <p:strVal val="visible"/>
                                      </p:to>
                                    </p:set>
                                    <p:animEffect transition="in" filter="barn(inVertical)">
                                      <p:cBhvr>
                                        <p:cTn id="30"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06E05B-5455-48A9-9425-FCED324CB2AF}"/>
              </a:ext>
            </a:extLst>
          </p:cNvPr>
          <p:cNvSpPr>
            <a:spLocks noGrp="1"/>
          </p:cNvSpPr>
          <p:nvPr>
            <p:ph type="title"/>
          </p:nvPr>
        </p:nvSpPr>
        <p:spPr/>
        <p:txBody>
          <a:bodyPr>
            <a:normAutofit fontScale="90000"/>
          </a:bodyPr>
          <a:lstStyle/>
          <a:p>
            <a:pPr algn="r"/>
            <a:r>
              <a:rPr lang="ar-EG" b="1" dirty="0"/>
              <a:t>أهم الأساليب الحديثة في مجال التنمية التنظيمية :</a:t>
            </a:r>
            <a:br>
              <a:rPr lang="en-US" b="1" dirty="0"/>
            </a:br>
            <a:endParaRPr lang="ar-EG" dirty="0"/>
          </a:p>
        </p:txBody>
      </p:sp>
      <p:sp>
        <p:nvSpPr>
          <p:cNvPr id="3" name="Content Placeholder 2">
            <a:extLst>
              <a:ext uri="{FF2B5EF4-FFF2-40B4-BE49-F238E27FC236}">
                <a16:creationId xmlns:a16="http://schemas.microsoft.com/office/drawing/2014/main" id="{78C82DC3-A3D9-4270-9CBD-569F5EAF63F8}"/>
              </a:ext>
            </a:extLst>
          </p:cNvPr>
          <p:cNvSpPr>
            <a:spLocks noGrp="1"/>
          </p:cNvSpPr>
          <p:nvPr>
            <p:ph idx="1"/>
          </p:nvPr>
        </p:nvSpPr>
        <p:spPr>
          <a:xfrm>
            <a:off x="182880" y="1533378"/>
            <a:ext cx="9777046" cy="5866228"/>
          </a:xfrm>
        </p:spPr>
        <p:txBody>
          <a:bodyPr>
            <a:normAutofit/>
          </a:bodyPr>
          <a:lstStyle/>
          <a:p>
            <a:r>
              <a:rPr lang="ar-SA" dirty="0">
                <a:latin typeface="Simplified Arabic" panose="02020603050405020304" pitchFamily="18" charset="-78"/>
                <a:cs typeface="Simplified Arabic" panose="02020603050405020304" pitchFamily="18" charset="-78"/>
              </a:rPr>
              <a:t>وتتمثل في : أسلوب تحليل العمليات – مختبرات تدريب الحساسية – بناء فرق العمل – البحث التنفيذي أو التطبيقي. وسوف نوجزها على النحو الآتي :</a:t>
            </a:r>
            <a:endParaRPr lang="en-US" dirty="0">
              <a:latin typeface="Simplified Arabic" panose="02020603050405020304" pitchFamily="18" charset="-78"/>
              <a:cs typeface="Simplified Arabic" panose="02020603050405020304" pitchFamily="18" charset="-78"/>
            </a:endParaRPr>
          </a:p>
          <a:p>
            <a:r>
              <a:rPr lang="ar-SA" dirty="0">
                <a:latin typeface="Simplified Arabic" panose="02020603050405020304" pitchFamily="18" charset="-78"/>
                <a:cs typeface="Simplified Arabic" panose="02020603050405020304" pitchFamily="18" charset="-78"/>
              </a:rPr>
              <a:t>تحليل العمليات : </a:t>
            </a:r>
            <a:r>
              <a:rPr lang="en-US" dirty="0">
                <a:latin typeface="Simplified Arabic" panose="02020603050405020304" pitchFamily="18" charset="-78"/>
                <a:cs typeface="Simplified Arabic" panose="02020603050405020304" pitchFamily="18" charset="-78"/>
              </a:rPr>
              <a:t>Transactional   Analysis  </a:t>
            </a:r>
          </a:p>
          <a:p>
            <a:r>
              <a:rPr lang="ar-SA" dirty="0">
                <a:latin typeface="Simplified Arabic" panose="02020603050405020304" pitchFamily="18" charset="-78"/>
                <a:cs typeface="Simplified Arabic" panose="02020603050405020304" pitchFamily="18" charset="-78"/>
              </a:rPr>
              <a:t>يفترض هذا الأسلوب أن سلوك العضو في تفاعله مع الآخرين تحكمه ثلاث دورات أساسية في ذاكرته، ويطلق عليها حالات الذات ويرمز لها بالرموز التالية :</a:t>
            </a:r>
            <a:endParaRPr lang="en-US" dirty="0">
              <a:latin typeface="Simplified Arabic" panose="02020603050405020304" pitchFamily="18" charset="-78"/>
              <a:cs typeface="Simplified Arabic" panose="02020603050405020304" pitchFamily="18" charset="-78"/>
            </a:endParaRPr>
          </a:p>
          <a:p>
            <a:r>
              <a:rPr lang="ar-SA" dirty="0">
                <a:latin typeface="Simplified Arabic" panose="02020603050405020304" pitchFamily="18" charset="-78"/>
                <a:cs typeface="Simplified Arabic" panose="02020603050405020304" pitchFamily="18" charset="-78"/>
              </a:rPr>
              <a:t>(</a:t>
            </a:r>
            <a:r>
              <a:rPr lang="ar-SA" b="1" dirty="0">
                <a:latin typeface="Simplified Arabic" panose="02020603050405020304" pitchFamily="18" charset="-78"/>
                <a:cs typeface="Simplified Arabic" panose="02020603050405020304" pitchFamily="18" charset="-78"/>
              </a:rPr>
              <a:t>و) = ترمز إلى حالة الوالديه : </a:t>
            </a:r>
            <a:endParaRPr lang="en-US" b="1" dirty="0">
              <a:latin typeface="Simplified Arabic" panose="02020603050405020304" pitchFamily="18" charset="-78"/>
              <a:cs typeface="Simplified Arabic" panose="02020603050405020304" pitchFamily="18" charset="-78"/>
            </a:endParaRPr>
          </a:p>
          <a:p>
            <a:r>
              <a:rPr lang="ar-SA" dirty="0">
                <a:latin typeface="Simplified Arabic" panose="02020603050405020304" pitchFamily="18" charset="-78"/>
                <a:cs typeface="Simplified Arabic" panose="02020603050405020304" pitchFamily="18" charset="-78"/>
              </a:rPr>
              <a:t>وهي تعبر عن الشخصية الآمرة الناهية من منطلق الحماية والعطف، وعلى الطرف الأخر الطاعة وعدم المناقشة والتنفيذ، حيث أن الطرف الأول يرى مصلحة الطرف الثاني ويحدد له ما يجب عمله وما لا يجب، ويراقب أداءه مراقبة لصيقة وهي تمثل البعد التعليمي من طرف واحد. </a:t>
            </a:r>
            <a:endParaRPr lang="en-US" dirty="0">
              <a:latin typeface="Simplified Arabic" panose="02020603050405020304" pitchFamily="18" charset="-78"/>
              <a:cs typeface="Simplified Arabic" panose="02020603050405020304" pitchFamily="18" charset="-78"/>
            </a:endParaRPr>
          </a:p>
          <a:p>
            <a:r>
              <a:rPr lang="ar-SA" b="1" dirty="0">
                <a:latin typeface="Simplified Arabic" panose="02020603050405020304" pitchFamily="18" charset="-78"/>
                <a:cs typeface="Simplified Arabic" panose="02020603050405020304" pitchFamily="18" charset="-78"/>
              </a:rPr>
              <a:t>* (ط) = ترمز إلى حالة الطفولة:  </a:t>
            </a:r>
            <a:endParaRPr lang="en-US" b="1" dirty="0">
              <a:latin typeface="Simplified Arabic" panose="02020603050405020304" pitchFamily="18" charset="-78"/>
              <a:cs typeface="Simplified Arabic" panose="02020603050405020304" pitchFamily="18" charset="-78"/>
            </a:endParaRPr>
          </a:p>
          <a:p>
            <a:r>
              <a:rPr lang="ar-SA" dirty="0">
                <a:latin typeface="Simplified Arabic" panose="02020603050405020304" pitchFamily="18" charset="-78"/>
                <a:cs typeface="Simplified Arabic" panose="02020603050405020304" pitchFamily="18" charset="-78"/>
              </a:rPr>
              <a:t>وهي تعبر عن الشخصية المتلقية العاجزة عن الحركة، وهي تجعل العلاقة طبيعية مع الحالة الأولى – الوالديه – ليس بها تصادم أو صراع ظاهري، فهي لا تملك غير المشاعر والانفعالات الداخلية كوسيلة للتعبير عن درجة تأثيرها بالشخصية الأولى وهي تمثل البعد الحسي. </a:t>
            </a:r>
            <a:endParaRPr lang="en-US" dirty="0">
              <a:latin typeface="Simplified Arabic" panose="02020603050405020304" pitchFamily="18" charset="-78"/>
              <a:cs typeface="Simplified Arabic" panose="02020603050405020304" pitchFamily="18" charset="-78"/>
            </a:endParaRPr>
          </a:p>
          <a:p>
            <a:r>
              <a:rPr lang="ar-SA" b="1" dirty="0">
                <a:latin typeface="Simplified Arabic" panose="02020603050405020304" pitchFamily="18" charset="-78"/>
                <a:cs typeface="Simplified Arabic" panose="02020603050405020304" pitchFamily="18" charset="-78"/>
              </a:rPr>
              <a:t>* (ب) = ترمز إلى حالة البلوغ (الرشد)  :</a:t>
            </a:r>
            <a:r>
              <a:rPr lang="ar-EG" b="1" dirty="0">
                <a:latin typeface="Simplified Arabic" panose="02020603050405020304" pitchFamily="18" charset="-78"/>
                <a:cs typeface="Simplified Arabic" panose="02020603050405020304" pitchFamily="18" charset="-78"/>
              </a:rPr>
              <a:t> </a:t>
            </a:r>
            <a:r>
              <a:rPr lang="ar-SA" dirty="0">
                <a:latin typeface="Simplified Arabic" panose="02020603050405020304" pitchFamily="18" charset="-78"/>
                <a:cs typeface="Simplified Arabic" panose="02020603050405020304" pitchFamily="18" charset="-78"/>
              </a:rPr>
              <a:t>تعبر عن الشخصية الواعية الدارسة المدركة لأبعاد الموقف وزواياه المختلفة عن طريق البيانات وتحاليلها والموازنة بين حالات الذات المختلفة. </a:t>
            </a:r>
            <a:endParaRPr lang="en-US" dirty="0">
              <a:latin typeface="Simplified Arabic" panose="02020603050405020304" pitchFamily="18" charset="-78"/>
              <a:cs typeface="Simplified Arabic" panose="02020603050405020304" pitchFamily="18" charset="-78"/>
            </a:endParaRPr>
          </a:p>
          <a:p>
            <a:endParaRPr lang="en-US" dirty="0">
              <a:latin typeface="Simplified Arabic" panose="02020603050405020304" pitchFamily="18" charset="-78"/>
              <a:cs typeface="Simplified Arabic" panose="02020603050405020304" pitchFamily="18" charset="-78"/>
            </a:endParaRPr>
          </a:p>
          <a:p>
            <a:endParaRPr lang="ar-EG" dirty="0"/>
          </a:p>
          <a:p>
            <a:endParaRPr lang="ar-EG" dirty="0"/>
          </a:p>
          <a:p>
            <a:endParaRPr lang="ar-EG" dirty="0"/>
          </a:p>
        </p:txBody>
      </p:sp>
    </p:spTree>
    <p:extLst>
      <p:ext uri="{BB962C8B-B14F-4D97-AF65-F5344CB8AC3E}">
        <p14:creationId xmlns:p14="http://schemas.microsoft.com/office/powerpoint/2010/main" val="37528352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in)">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ircle(in)">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circle(in)">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circle(in)">
                                      <p:cBhvr>
                                        <p:cTn id="27" dur="2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6" presetClass="entr" presetSubtype="16"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circle(in)">
                                      <p:cBhvr>
                                        <p:cTn id="32" dur="20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6" presetClass="entr" presetSubtype="16"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circle(in)">
                                      <p:cBhvr>
                                        <p:cTn id="37" dur="20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6" presetClass="entr" presetSubtype="16"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circle(in)">
                                      <p:cBhvr>
                                        <p:cTn id="42" dur="2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A6CD24-3695-4E66-9D36-6B316D694EEB}"/>
              </a:ext>
            </a:extLst>
          </p:cNvPr>
          <p:cNvSpPr>
            <a:spLocks noGrp="1"/>
          </p:cNvSpPr>
          <p:nvPr>
            <p:ph type="title"/>
          </p:nvPr>
        </p:nvSpPr>
        <p:spPr/>
        <p:txBody>
          <a:bodyPr>
            <a:normAutofit fontScale="90000"/>
          </a:bodyPr>
          <a:lstStyle/>
          <a:p>
            <a:pPr algn="r"/>
            <a:r>
              <a:rPr lang="ar-EG" b="1" dirty="0"/>
              <a:t>أهم الأساليب الحديثة في مجال التنمية التنظيمية :</a:t>
            </a:r>
            <a:br>
              <a:rPr lang="en-US" b="1" dirty="0"/>
            </a:br>
            <a:endParaRPr lang="ar-EG" dirty="0"/>
          </a:p>
        </p:txBody>
      </p:sp>
      <p:sp>
        <p:nvSpPr>
          <p:cNvPr id="3" name="Content Placeholder 2">
            <a:extLst>
              <a:ext uri="{FF2B5EF4-FFF2-40B4-BE49-F238E27FC236}">
                <a16:creationId xmlns:a16="http://schemas.microsoft.com/office/drawing/2014/main" id="{B9E9E626-0233-4A8E-8F5C-CC626955C134}"/>
              </a:ext>
            </a:extLst>
          </p:cNvPr>
          <p:cNvSpPr>
            <a:spLocks noGrp="1"/>
          </p:cNvSpPr>
          <p:nvPr>
            <p:ph idx="1"/>
          </p:nvPr>
        </p:nvSpPr>
        <p:spPr>
          <a:xfrm>
            <a:off x="677334" y="1631853"/>
            <a:ext cx="8596668" cy="5416062"/>
          </a:xfrm>
        </p:spPr>
        <p:txBody>
          <a:bodyPr>
            <a:normAutofit/>
          </a:bodyPr>
          <a:lstStyle/>
          <a:p>
            <a:r>
              <a:rPr lang="ar-SA" dirty="0">
                <a:latin typeface="Simplified Arabic" panose="02020603050405020304" pitchFamily="18" charset="-78"/>
                <a:cs typeface="Simplified Arabic" panose="02020603050405020304" pitchFamily="18" charset="-78"/>
              </a:rPr>
              <a:t>مختبرات تدريب الحساسية  </a:t>
            </a:r>
            <a:r>
              <a:rPr lang="en-US" dirty="0">
                <a:latin typeface="Simplified Arabic" panose="02020603050405020304" pitchFamily="18" charset="-78"/>
                <a:cs typeface="Simplified Arabic" panose="02020603050405020304" pitchFamily="18" charset="-78"/>
              </a:rPr>
              <a:t>Sensitivity Training </a:t>
            </a:r>
          </a:p>
          <a:p>
            <a:r>
              <a:rPr lang="ar-SA" dirty="0">
                <a:latin typeface="Simplified Arabic" panose="02020603050405020304" pitchFamily="18" charset="-78"/>
                <a:cs typeface="Simplified Arabic" panose="02020603050405020304" pitchFamily="18" charset="-78"/>
              </a:rPr>
              <a:t>هذا الأسلوب يعتمد كما هو واضح من اسمه على تنمية الحساسية التي يستشعرها عضو الجماعة في تفاعلاته مع الأعضاء لكي يدرك أن لكل فرد مشاعره وأحاسيسه وانفعالاته ويجب مراعاتها عند التعامل مع الآخرين. </a:t>
            </a:r>
            <a:endParaRPr lang="en-US" dirty="0">
              <a:latin typeface="Simplified Arabic" panose="02020603050405020304" pitchFamily="18" charset="-78"/>
              <a:cs typeface="Simplified Arabic" panose="02020603050405020304" pitchFamily="18" charset="-78"/>
            </a:endParaRPr>
          </a:p>
          <a:p>
            <a:r>
              <a:rPr lang="ar-SA" dirty="0">
                <a:latin typeface="Simplified Arabic" panose="02020603050405020304" pitchFamily="18" charset="-78"/>
                <a:cs typeface="Simplified Arabic" panose="02020603050405020304" pitchFamily="18" charset="-78"/>
              </a:rPr>
              <a:t>وهناك أنواع متعددة لهذه المختبرات بحسب نوع العلاقة التنظيمية التي تربط الأعضاء في هذا المختبر ومنها :</a:t>
            </a:r>
            <a:endParaRPr lang="en-US" dirty="0">
              <a:latin typeface="Simplified Arabic" panose="02020603050405020304" pitchFamily="18" charset="-78"/>
              <a:cs typeface="Simplified Arabic" panose="02020603050405020304" pitchFamily="18" charset="-78"/>
            </a:endParaRPr>
          </a:p>
          <a:p>
            <a:r>
              <a:rPr lang="ar-SA" dirty="0">
                <a:latin typeface="Simplified Arabic" panose="02020603050405020304" pitchFamily="18" charset="-78"/>
                <a:cs typeface="Simplified Arabic" panose="02020603050405020304" pitchFamily="18" charset="-78"/>
              </a:rPr>
              <a:t>أ) مختبر الغرباء : حيث أن  الأعضاء لا تربطهم أي علاقة وظيفية فهم من وحدات تنظيمية مختلفة بل ربما من محافظات مختلفة. </a:t>
            </a:r>
            <a:endParaRPr lang="en-US" dirty="0">
              <a:latin typeface="Simplified Arabic" panose="02020603050405020304" pitchFamily="18" charset="-78"/>
              <a:cs typeface="Simplified Arabic" panose="02020603050405020304" pitchFamily="18" charset="-78"/>
            </a:endParaRPr>
          </a:p>
          <a:p>
            <a:r>
              <a:rPr lang="ar-SA" dirty="0">
                <a:latin typeface="Simplified Arabic" panose="02020603050405020304" pitchFamily="18" charset="-78"/>
                <a:cs typeface="Simplified Arabic" panose="02020603050405020304" pitchFamily="18" charset="-78"/>
              </a:rPr>
              <a:t>ب) مختبر أولاد العم : حيث أن  الأعضاء من نفس الوحدة التنظيمية ويمثلون جماعات تنظيمية مختلفة ولكنهم في نفس المستوى الوظيفي. </a:t>
            </a:r>
            <a:endParaRPr lang="en-US" dirty="0">
              <a:latin typeface="Simplified Arabic" panose="02020603050405020304" pitchFamily="18" charset="-78"/>
              <a:cs typeface="Simplified Arabic" panose="02020603050405020304" pitchFamily="18" charset="-78"/>
            </a:endParaRPr>
          </a:p>
          <a:p>
            <a:r>
              <a:rPr lang="ar-SA" dirty="0">
                <a:latin typeface="Simplified Arabic" panose="02020603050405020304" pitchFamily="18" charset="-78"/>
                <a:cs typeface="Simplified Arabic" panose="02020603050405020304" pitchFamily="18" charset="-78"/>
              </a:rPr>
              <a:t>جـ) مختبر الشرائح القطرية : حيث أن  الأعضاء من نفس الوحدة التنظيمية ولكنهم يختلفون في المستويات التنظيمية وفي الأنشطة التي يمثلونها. </a:t>
            </a:r>
            <a:endParaRPr lang="en-US" dirty="0">
              <a:latin typeface="Simplified Arabic" panose="02020603050405020304" pitchFamily="18" charset="-78"/>
              <a:cs typeface="Simplified Arabic" panose="02020603050405020304" pitchFamily="18" charset="-78"/>
            </a:endParaRPr>
          </a:p>
          <a:p>
            <a:r>
              <a:rPr lang="ar-SA" dirty="0">
                <a:latin typeface="Simplified Arabic" panose="02020603050405020304" pitchFamily="18" charset="-78"/>
                <a:cs typeface="Simplified Arabic" panose="02020603050405020304" pitchFamily="18" charset="-78"/>
              </a:rPr>
              <a:t>د) مختبر العائلة أو الأسرة : وهي جماعة العمل أو  فريق العمل حيث الأعضاء تربطهم رئاسة واحدة وهدف مشترك أو مؤقت. </a:t>
            </a:r>
            <a:endParaRPr lang="ar-EG" dirty="0">
              <a:latin typeface="Simplified Arabic" panose="02020603050405020304" pitchFamily="18" charset="-78"/>
              <a:cs typeface="Simplified Arabic" panose="02020603050405020304" pitchFamily="18" charset="-78"/>
            </a:endParaRPr>
          </a:p>
          <a:p>
            <a:r>
              <a:rPr lang="ar-SA" dirty="0">
                <a:latin typeface="Simplified Arabic" panose="02020603050405020304" pitchFamily="18" charset="-78"/>
                <a:cs typeface="Simplified Arabic" panose="02020603050405020304" pitchFamily="18" charset="-78"/>
              </a:rPr>
              <a:t>و يعتمد تدريب الحساسية من الدرجة الأولى على أعضاء المختبر وليس له برنامج مسبق أو وقت محدد ولا يظهر مستشار التنمية التنظيمية إلا عند الضرورة القصوى. </a:t>
            </a:r>
            <a:endParaRPr lang="en-US" dirty="0">
              <a:latin typeface="Simplified Arabic" panose="02020603050405020304" pitchFamily="18" charset="-78"/>
              <a:cs typeface="Simplified Arabic" panose="02020603050405020304" pitchFamily="18" charset="-78"/>
            </a:endParaRPr>
          </a:p>
          <a:p>
            <a:r>
              <a:rPr lang="ar-EG" dirty="0"/>
              <a:t> </a:t>
            </a:r>
            <a:endParaRPr lang="en-US" dirty="0"/>
          </a:p>
          <a:p>
            <a:endParaRPr lang="en-US" dirty="0"/>
          </a:p>
          <a:p>
            <a:endParaRPr lang="ar-EG" dirty="0"/>
          </a:p>
        </p:txBody>
      </p:sp>
    </p:spTree>
    <p:extLst>
      <p:ext uri="{BB962C8B-B14F-4D97-AF65-F5344CB8AC3E}">
        <p14:creationId xmlns:p14="http://schemas.microsoft.com/office/powerpoint/2010/main" val="3009632726"/>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Override1.xml><?xml version="1.0" encoding="utf-8"?>
<a:themeOverride xmlns:a="http://schemas.openxmlformats.org/drawingml/2006/main">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themeOverride>
</file>

<file path=docProps/app.xml><?xml version="1.0" encoding="utf-8"?>
<Properties xmlns="http://schemas.openxmlformats.org/officeDocument/2006/extended-properties" xmlns:vt="http://schemas.openxmlformats.org/officeDocument/2006/docPropsVTypes">
  <Template/>
  <TotalTime>66</TotalTime>
  <Words>1978</Words>
  <Application>Microsoft Office PowerPoint</Application>
  <PresentationFormat>Widescreen</PresentationFormat>
  <Paragraphs>89</Paragraphs>
  <Slides>14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Simplified Arabic</vt:lpstr>
      <vt:lpstr>Trebuchet MS</vt:lpstr>
      <vt:lpstr>Wingdings 3</vt:lpstr>
      <vt:lpstr>Facet</vt:lpstr>
      <vt:lpstr>التنمية التنظيمية للمؤسسة التربوية  " المحددات والدروس"</vt:lpstr>
      <vt:lpstr>مقدمة:</vt:lpstr>
      <vt:lpstr>مفاهيم علمية : </vt:lpstr>
      <vt:lpstr>مفهوم التنمية التنظيمية</vt:lpstr>
      <vt:lpstr>أهداف التنمية التنظيمية:</vt:lpstr>
      <vt:lpstr>أهداف التنمية التنظيمية:</vt:lpstr>
      <vt:lpstr>أهمية التنمية التنظيمية:</vt:lpstr>
      <vt:lpstr>أهم الأساليب الحديثة في مجال التنمية التنظيمية : </vt:lpstr>
      <vt:lpstr>أهم الأساليب الحديثة في مجال التنمية التنظيمية : </vt:lpstr>
      <vt:lpstr>أهم الأساليب الحديثة في مجال التنمية التنظيمية : </vt:lpstr>
      <vt:lpstr>بعض الصعوبات التي تواجه تطبيق الأساليب الحديثة للتنمية التنظيمية:  </vt:lpstr>
      <vt:lpstr>بعض الصعوبات التي تواجه تطبيق الأساليب الحديثة للتنمية التنظيمية:</vt:lpstr>
      <vt:lpstr>الدروس المستفادة في مجال التنمية التنظيمية وكيفية توظيفها في مجال إدارة المؤسسة التربوية  : </vt:lpstr>
      <vt:lpstr>الدروس المستفادة في مجال التنمية التنظيمية وكيفية توظيفها في مجال إدارة المؤسسة التربوية</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التنمية التنظيمية للمؤسسة التربوية  " المحددات والدروس"</dc:title>
  <dc:creator>CoreMasr</dc:creator>
  <cp:lastModifiedBy>CoreMasr</cp:lastModifiedBy>
  <cp:revision>18</cp:revision>
  <dcterms:created xsi:type="dcterms:W3CDTF">2020-03-20T08:34:49Z</dcterms:created>
  <dcterms:modified xsi:type="dcterms:W3CDTF">2020-03-20T09:41:35Z</dcterms:modified>
</cp:coreProperties>
</file>